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93" r:id="rId3"/>
    <p:sldId id="287" r:id="rId4"/>
    <p:sldId id="294" r:id="rId5"/>
    <p:sldId id="289" r:id="rId6"/>
    <p:sldId id="291" r:id="rId7"/>
    <p:sldId id="257" r:id="rId8"/>
    <p:sldId id="258" r:id="rId9"/>
    <p:sldId id="285" r:id="rId10"/>
    <p:sldId id="260" r:id="rId11"/>
    <p:sldId id="264" r:id="rId12"/>
    <p:sldId id="262" r:id="rId13"/>
    <p:sldId id="292" r:id="rId14"/>
    <p:sldId id="266" r:id="rId15"/>
    <p:sldId id="263" r:id="rId16"/>
    <p:sldId id="298" r:id="rId17"/>
    <p:sldId id="261" r:id="rId18"/>
    <p:sldId id="290" r:id="rId19"/>
    <p:sldId id="267" r:id="rId20"/>
    <p:sldId id="276" r:id="rId21"/>
    <p:sldId id="268" r:id="rId22"/>
    <p:sldId id="269" r:id="rId23"/>
    <p:sldId id="270" r:id="rId24"/>
    <p:sldId id="283" r:id="rId25"/>
    <p:sldId id="271" r:id="rId26"/>
    <p:sldId id="297" r:id="rId27"/>
    <p:sldId id="296" r:id="rId28"/>
    <p:sldId id="295" r:id="rId29"/>
    <p:sldId id="277" r:id="rId30"/>
    <p:sldId id="286" r:id="rId31"/>
    <p:sldId id="272" r:id="rId32"/>
    <p:sldId id="278" r:id="rId33"/>
    <p:sldId id="273" r:id="rId34"/>
    <p:sldId id="274" r:id="rId35"/>
    <p:sldId id="279" r:id="rId36"/>
    <p:sldId id="275" r:id="rId37"/>
    <p:sldId id="280" r:id="rId38"/>
    <p:sldId id="281" r:id="rId39"/>
    <p:sldId id="284" r:id="rId40"/>
    <p:sldId id="299" r:id="rId41"/>
    <p:sldId id="282" r:id="rId42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3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327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2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442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60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4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6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3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7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1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3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wapi.co/api/people/?search=bob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891" y="1560446"/>
            <a:ext cx="8873836" cy="715163"/>
          </a:xfrm>
        </p:spPr>
        <p:txBody>
          <a:bodyPr/>
          <a:lstStyle/>
          <a:p>
            <a:r>
              <a:rPr lang="en-US" dirty="0" smtClean="0"/>
              <a:t>Automate the BORING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8536" y="2275610"/>
            <a:ext cx="8515467" cy="935182"/>
          </a:xfrm>
        </p:spPr>
        <p:txBody>
          <a:bodyPr>
            <a:normAutofit fontScale="62500" lnSpcReduction="20000"/>
          </a:bodyPr>
          <a:lstStyle/>
          <a:p>
            <a:r>
              <a:rPr lang="en-US" sz="5100" i="1" dirty="0" smtClean="0"/>
              <a:t>Using the Blackboard </a:t>
            </a:r>
            <a:r>
              <a:rPr lang="en-US" sz="5100" i="1" dirty="0"/>
              <a:t>API with Python </a:t>
            </a:r>
            <a:r>
              <a:rPr lang="en-US" sz="5100" i="1" dirty="0" smtClean="0"/>
              <a:t>@ WCC</a:t>
            </a:r>
          </a:p>
          <a:p>
            <a:r>
              <a:rPr lang="en-US" sz="3600" i="1" dirty="0" smtClean="0"/>
              <a:t>Dave Lacerte WCC LMS System Administrator </a:t>
            </a:r>
            <a:r>
              <a:rPr lang="en-US" sz="3600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809" y="3925956"/>
            <a:ext cx="4819650" cy="1390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8" y="3925955"/>
            <a:ext cx="4484618" cy="1390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497" y="5560280"/>
            <a:ext cx="4733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API programs use API ENDPOINTS:</a:t>
            </a:r>
            <a:br>
              <a:rPr lang="en-US" sz="3200" dirty="0" smtClean="0"/>
            </a:br>
            <a:r>
              <a:rPr lang="en-US" sz="2700" dirty="0" smtClean="0"/>
              <a:t>Endpoints tell client apps how to request Data Resources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2936"/>
            <a:ext cx="8596668" cy="4368426"/>
          </a:xfrm>
        </p:spPr>
        <p:txBody>
          <a:bodyPr>
            <a:normAutofit/>
          </a:bodyPr>
          <a:lstStyle/>
          <a:p>
            <a:r>
              <a:rPr lang="en-US" dirty="0" smtClean="0"/>
              <a:t>Web </a:t>
            </a:r>
            <a:r>
              <a:rPr lang="en-US" dirty="0" smtClean="0"/>
              <a:t>browser users specify </a:t>
            </a:r>
            <a:r>
              <a:rPr lang="en-US" sz="2400" b="1" dirty="0" smtClean="0">
                <a:solidFill>
                  <a:schemeClr val="accent2"/>
                </a:solidFill>
              </a:rPr>
              <a:t>URLs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connect to a web server </a:t>
            </a:r>
            <a:r>
              <a:rPr lang="en-US" dirty="0" smtClean="0"/>
              <a:t>‘page’ of data</a:t>
            </a:r>
          </a:p>
          <a:p>
            <a:endParaRPr lang="en-US" dirty="0"/>
          </a:p>
          <a:p>
            <a:r>
              <a:rPr lang="en-US" dirty="0" smtClean="0"/>
              <a:t>API client applications specify </a:t>
            </a:r>
            <a:r>
              <a:rPr lang="en-US" sz="2400" b="1" dirty="0" smtClean="0">
                <a:solidFill>
                  <a:schemeClr val="accent2"/>
                </a:solidFill>
              </a:rPr>
              <a:t>API </a:t>
            </a:r>
            <a:r>
              <a:rPr lang="en-US" sz="2400" b="1" dirty="0">
                <a:solidFill>
                  <a:schemeClr val="accent2"/>
                </a:solidFill>
              </a:rPr>
              <a:t>ENDPOINTS </a:t>
            </a:r>
            <a:r>
              <a:rPr lang="en-US" dirty="0"/>
              <a:t>to </a:t>
            </a:r>
            <a:r>
              <a:rPr lang="en-US" dirty="0" smtClean="0"/>
              <a:t>connect to a data server to </a:t>
            </a:r>
            <a:r>
              <a:rPr lang="en-US" dirty="0" smtClean="0"/>
              <a:t>perform </a:t>
            </a:r>
            <a:r>
              <a:rPr lang="en-US" dirty="0" smtClean="0"/>
              <a:t>CRUD </a:t>
            </a:r>
            <a:r>
              <a:rPr lang="en-US" dirty="0" smtClean="0"/>
              <a:t>operations </a:t>
            </a:r>
            <a:r>
              <a:rPr lang="en-US" dirty="0" smtClean="0"/>
              <a:t>on data </a:t>
            </a:r>
            <a:r>
              <a:rPr lang="en-US" dirty="0" smtClean="0"/>
              <a:t>elements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API </a:t>
            </a:r>
            <a:r>
              <a:rPr lang="en-US" dirty="0" smtClean="0"/>
              <a:t>client programs can be written in many </a:t>
            </a:r>
            <a:r>
              <a:rPr lang="en-US" dirty="0" smtClean="0"/>
              <a:t>programming </a:t>
            </a:r>
            <a:r>
              <a:rPr lang="en-US" dirty="0" smtClean="0"/>
              <a:t>languages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Java</a:t>
            </a:r>
            <a:r>
              <a:rPr lang="en-US" dirty="0" smtClean="0"/>
              <a:t>, PERL, Python, C, C++, C#, </a:t>
            </a:r>
            <a:r>
              <a:rPr lang="en-US" dirty="0" err="1" smtClean="0"/>
              <a:t>NodeJS</a:t>
            </a:r>
            <a:r>
              <a:rPr lang="en-US" dirty="0" smtClean="0"/>
              <a:t>, Shell/</a:t>
            </a:r>
            <a:r>
              <a:rPr lang="en-US" b="1" dirty="0" smtClean="0"/>
              <a:t>CURL</a:t>
            </a:r>
            <a:r>
              <a:rPr lang="en-US" dirty="0" smtClean="0"/>
              <a:t>, Go, Haskell, etc…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925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7" y="162003"/>
            <a:ext cx="10652555" cy="11069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DEMO1: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Star Wars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7" y="1407696"/>
            <a:ext cx="9570026" cy="5450304"/>
          </a:xfrm>
        </p:spPr>
        <p:txBody>
          <a:bodyPr>
            <a:normAutofit/>
          </a:bodyPr>
          <a:lstStyle/>
          <a:p>
            <a:r>
              <a:rPr lang="en-US" dirty="0" smtClean="0"/>
              <a:t>The STAR WARS API data server is available at </a:t>
            </a:r>
            <a:r>
              <a:rPr lang="en-US" dirty="0" smtClean="0">
                <a:solidFill>
                  <a:schemeClr val="accent2"/>
                </a:solidFill>
              </a:rPr>
              <a:t>https://swapi.co/api</a:t>
            </a:r>
          </a:p>
          <a:p>
            <a:r>
              <a:rPr lang="en-US" dirty="0" smtClean="0"/>
              <a:t>This API exposes various </a:t>
            </a:r>
            <a:r>
              <a:rPr lang="en-US" dirty="0" smtClean="0"/>
              <a:t>API ENDPOINTS for different types of STARWARS data: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simple API data request</a:t>
            </a:r>
            <a:r>
              <a:rPr lang="en-US" dirty="0" smtClean="0"/>
              <a:t> </a:t>
            </a:r>
            <a:r>
              <a:rPr lang="en-US" dirty="0"/>
              <a:t>can </a:t>
            </a:r>
            <a:r>
              <a:rPr lang="en-US" dirty="0" smtClean="0"/>
              <a:t>be </a:t>
            </a:r>
            <a:r>
              <a:rPr lang="en-US" dirty="0" smtClean="0"/>
              <a:t>sent to the PEOPLE endpoint of the STARWARS data service</a:t>
            </a:r>
            <a:r>
              <a:rPr lang="en-US" dirty="0" smtClean="0"/>
              <a:t> </a:t>
            </a:r>
            <a:r>
              <a:rPr lang="en-US" dirty="0" smtClean="0"/>
              <a:t>using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2"/>
                </a:solidFill>
              </a:rPr>
              <a:t>CURL</a:t>
            </a:r>
            <a:r>
              <a:rPr lang="en-US" dirty="0" smtClean="0"/>
              <a:t> command:</a:t>
            </a:r>
          </a:p>
          <a:p>
            <a:r>
              <a:rPr lang="pt-BR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C:\&gt;</a:t>
            </a:r>
            <a:r>
              <a:rPr lang="pt-BR" sz="2400" b="1" dirty="0">
                <a:solidFill>
                  <a:srgbClr val="54A021"/>
                </a:solidFill>
              </a:rPr>
              <a:t>curl</a:t>
            </a:r>
            <a:r>
              <a:rPr lang="pt-BR" sz="2400" dirty="0">
                <a:solidFill>
                  <a:srgbClr val="54A021"/>
                </a:solidFill>
              </a:rPr>
              <a:t> </a:t>
            </a:r>
            <a:r>
              <a:rPr lang="pt-BR" sz="2400" dirty="0">
                <a:solidFill>
                  <a:srgbClr val="54A021"/>
                </a:solidFill>
                <a:hlinkClick r:id="rId2"/>
              </a:rPr>
              <a:t>https://swapi.co/api/</a:t>
            </a:r>
            <a:r>
              <a:rPr lang="pt-BR" sz="2400" b="1" dirty="0">
                <a:solidFill>
                  <a:srgbClr val="54A021"/>
                </a:solidFill>
                <a:hlinkClick r:id="rId2"/>
              </a:rPr>
              <a:t>people</a:t>
            </a:r>
            <a:r>
              <a:rPr lang="pt-BR" sz="2400" dirty="0">
                <a:solidFill>
                  <a:srgbClr val="54A021"/>
                </a:solidFill>
                <a:hlinkClick r:id="rId2"/>
              </a:rPr>
              <a:t>/?</a:t>
            </a:r>
            <a:r>
              <a:rPr lang="pt-BR" sz="2400" dirty="0" smtClean="0">
                <a:solidFill>
                  <a:srgbClr val="54A021"/>
                </a:solidFill>
                <a:hlinkClick r:id="rId2"/>
              </a:rPr>
              <a:t>search=</a:t>
            </a:r>
            <a:r>
              <a:rPr lang="pt-BR" sz="2400" b="1" dirty="0" smtClean="0">
                <a:solidFill>
                  <a:srgbClr val="54A021"/>
                </a:solidFill>
                <a:hlinkClick r:id="rId2"/>
              </a:rPr>
              <a:t>boba</a:t>
            </a:r>
            <a:endParaRPr lang="pt-BR" sz="2400" b="1" dirty="0" smtClean="0">
              <a:solidFill>
                <a:srgbClr val="54A02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CURL </a:t>
            </a:r>
            <a:r>
              <a:rPr lang="en-US" b="1" dirty="0" smtClean="0">
                <a:solidFill>
                  <a:schemeClr val="tx1"/>
                </a:solidFill>
              </a:rPr>
              <a:t>= </a:t>
            </a:r>
            <a:r>
              <a:rPr lang="en-US" b="1" dirty="0" smtClean="0">
                <a:solidFill>
                  <a:schemeClr val="tx1"/>
                </a:solidFill>
              </a:rPr>
              <a:t>Client URL </a:t>
            </a:r>
            <a:r>
              <a:rPr lang="en-US" dirty="0" smtClean="0"/>
              <a:t>originally found on</a:t>
            </a:r>
            <a:r>
              <a:rPr lang="en-US" dirty="0" smtClean="0"/>
              <a:t> </a:t>
            </a:r>
            <a:r>
              <a:rPr lang="en-US" dirty="0" smtClean="0"/>
              <a:t>Linux systems, </a:t>
            </a:r>
            <a:r>
              <a:rPr lang="en-US" dirty="0" smtClean="0"/>
              <a:t>but now included in </a:t>
            </a:r>
            <a:r>
              <a:rPr lang="en-US" dirty="0" smtClean="0"/>
              <a:t>Windows10</a:t>
            </a:r>
            <a:endParaRPr lang="en-US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69" y="81314"/>
            <a:ext cx="4565146" cy="118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37" y="2160939"/>
            <a:ext cx="6099606" cy="20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27" y="252663"/>
            <a:ext cx="10621384" cy="1844425"/>
          </a:xfrm>
        </p:spPr>
        <p:txBody>
          <a:bodyPr/>
          <a:lstStyle/>
          <a:p>
            <a:r>
              <a:rPr lang="en-US" dirty="0" smtClean="0"/>
              <a:t>BLACKBOARD API Client ACCESS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27" y="1776845"/>
            <a:ext cx="9590809" cy="48862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Access </a:t>
            </a:r>
            <a:r>
              <a:rPr lang="en-US" dirty="0" smtClean="0"/>
              <a:t>to </a:t>
            </a:r>
            <a:r>
              <a:rPr lang="en-US" dirty="0" smtClean="0"/>
              <a:t>Star </a:t>
            </a:r>
            <a:r>
              <a:rPr lang="en-US" dirty="0" smtClean="0"/>
              <a:t>Wars </a:t>
            </a:r>
            <a:r>
              <a:rPr lang="en-US" dirty="0" smtClean="0"/>
              <a:t>API Data </a:t>
            </a:r>
            <a:r>
              <a:rPr lang="en-US" dirty="0" smtClean="0"/>
              <a:t>is </a:t>
            </a:r>
            <a:r>
              <a:rPr lang="en-US" b="1" dirty="0">
                <a:solidFill>
                  <a:schemeClr val="accent2"/>
                </a:solidFill>
              </a:rPr>
              <a:t>U</a:t>
            </a:r>
            <a:r>
              <a:rPr lang="en-US" b="1" dirty="0" smtClean="0">
                <a:solidFill>
                  <a:schemeClr val="accent2"/>
                </a:solidFill>
              </a:rPr>
              <a:t>nrestricted</a:t>
            </a:r>
            <a:r>
              <a:rPr lang="en-US" dirty="0" smtClean="0"/>
              <a:t> (zero Authentication!)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Access </a:t>
            </a:r>
            <a:r>
              <a:rPr lang="en-US" dirty="0" smtClean="0"/>
              <a:t>to </a:t>
            </a:r>
            <a:r>
              <a:rPr lang="en-US" dirty="0" smtClean="0"/>
              <a:t>Blackboard API Data </a:t>
            </a:r>
            <a:r>
              <a:rPr lang="en-US" dirty="0" smtClean="0"/>
              <a:t>is </a:t>
            </a:r>
            <a:r>
              <a:rPr lang="en-US" b="1" dirty="0">
                <a:solidFill>
                  <a:schemeClr val="accent2"/>
                </a:solidFill>
              </a:rPr>
              <a:t>R</a:t>
            </a:r>
            <a:r>
              <a:rPr lang="en-US" b="1" dirty="0" smtClean="0">
                <a:solidFill>
                  <a:schemeClr val="accent2"/>
                </a:solidFill>
              </a:rPr>
              <a:t>estricted</a:t>
            </a:r>
            <a:r>
              <a:rPr lang="en-US" dirty="0" smtClean="0">
                <a:solidFill>
                  <a:schemeClr val="accent2"/>
                </a:solidFill>
              </a:rPr>
              <a:t> and </a:t>
            </a:r>
            <a:r>
              <a:rPr lang="en-US" b="1" dirty="0" smtClean="0">
                <a:solidFill>
                  <a:schemeClr val="accent2"/>
                </a:solidFill>
              </a:rPr>
              <a:t>requires Authentication </a:t>
            </a:r>
          </a:p>
          <a:p>
            <a:r>
              <a:rPr lang="en-US" dirty="0" smtClean="0"/>
              <a:t>The Blackboard Administrator controls:</a:t>
            </a:r>
          </a:p>
          <a:p>
            <a:pPr marL="0" indent="0">
              <a:buNone/>
            </a:pPr>
            <a:r>
              <a:rPr lang="en-US" dirty="0" smtClean="0"/>
              <a:t>- whether</a:t>
            </a:r>
            <a:r>
              <a:rPr lang="en-US" dirty="0" smtClean="0"/>
              <a:t> the </a:t>
            </a:r>
            <a:r>
              <a:rPr lang="en-US" dirty="0" smtClean="0"/>
              <a:t>API data </a:t>
            </a:r>
            <a:r>
              <a:rPr lang="en-US" dirty="0" smtClean="0"/>
              <a:t>service is ENABLED or DISABLED </a:t>
            </a:r>
            <a:r>
              <a:rPr lang="en-US" dirty="0" smtClean="0"/>
              <a:t>via the System Admin Interface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which </a:t>
            </a:r>
            <a:r>
              <a:rPr lang="en-US" dirty="0" smtClean="0"/>
              <a:t>specific API client </a:t>
            </a:r>
            <a:r>
              <a:rPr lang="en-US" dirty="0" smtClean="0"/>
              <a:t>APPLICATION IDs </a:t>
            </a:r>
            <a:r>
              <a:rPr lang="en-US" dirty="0" smtClean="0"/>
              <a:t>can </a:t>
            </a:r>
            <a:r>
              <a:rPr lang="en-US" dirty="0" smtClean="0"/>
              <a:t>connect to the Bb server to request data</a:t>
            </a:r>
          </a:p>
          <a:p>
            <a:endParaRPr lang="en-US" dirty="0" smtClean="0"/>
          </a:p>
          <a:p>
            <a:r>
              <a:rPr lang="en-US" dirty="0" smtClean="0"/>
              <a:t>Each</a:t>
            </a:r>
            <a:r>
              <a:rPr lang="en-US" dirty="0" smtClean="0"/>
              <a:t> </a:t>
            </a:r>
            <a:r>
              <a:rPr lang="en-US" dirty="0" smtClean="0"/>
              <a:t>API client </a:t>
            </a:r>
            <a:r>
              <a:rPr lang="en-US" dirty="0" smtClean="0"/>
              <a:t>app</a:t>
            </a:r>
            <a:r>
              <a:rPr lang="en-US" dirty="0" smtClean="0"/>
              <a:t> must </a:t>
            </a:r>
            <a:r>
              <a:rPr lang="en-US" dirty="0" smtClean="0"/>
              <a:t>be registered on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2"/>
                </a:solidFill>
              </a:rPr>
              <a:t>developer.blackboard.com </a:t>
            </a:r>
            <a:r>
              <a:rPr lang="en-US" dirty="0" smtClean="0"/>
              <a:t>website: 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the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client app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is assigned a unique APPLICATION ID and APPLICATION 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NAME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a </a:t>
            </a:r>
            <a:r>
              <a:rPr lang="en-US" dirty="0" smtClean="0">
                <a:solidFill>
                  <a:schemeClr val="accent2"/>
                </a:solidFill>
              </a:rPr>
              <a:t>Public </a:t>
            </a:r>
            <a:r>
              <a:rPr lang="en-US" dirty="0">
                <a:solidFill>
                  <a:schemeClr val="accent2"/>
                </a:solidFill>
              </a:rPr>
              <a:t>APP KEY </a:t>
            </a: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userid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and </a:t>
            </a:r>
            <a:r>
              <a:rPr lang="en-US" dirty="0" smtClean="0">
                <a:solidFill>
                  <a:schemeClr val="accent2"/>
                </a:solidFill>
              </a:rPr>
              <a:t>Private/Secret </a:t>
            </a:r>
            <a:r>
              <a:rPr lang="en-US" dirty="0">
                <a:solidFill>
                  <a:schemeClr val="accent2"/>
                </a:solidFill>
              </a:rPr>
              <a:t>APP KEY 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(secret 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password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are assigned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53" y="945573"/>
            <a:ext cx="2119745" cy="11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56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Bb API Dev portal: Register API client Apps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807" y="1365250"/>
            <a:ext cx="8710317" cy="507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83028"/>
            <a:ext cx="9905998" cy="7506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Bb API client REGISTRATION on </a:t>
            </a:r>
            <a:r>
              <a:rPr lang="en-US" sz="2800" dirty="0" smtClean="0"/>
              <a:t>Bb </a:t>
            </a:r>
            <a:r>
              <a:rPr lang="en-US" sz="2800" dirty="0" smtClean="0"/>
              <a:t>DEVELOPER SITE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70" y="1033670"/>
            <a:ext cx="10022029" cy="55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62" y="346375"/>
            <a:ext cx="9905998" cy="758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Bb SYSTEM ADMIN can enable/disable API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91" y="1251933"/>
            <a:ext cx="9636369" cy="51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Endpoints does the Blackboard API expose to API client programs?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39791"/>
            <a:ext cx="8596668" cy="638367"/>
          </a:xfrm>
        </p:spPr>
        <p:txBody>
          <a:bodyPr/>
          <a:lstStyle/>
          <a:p>
            <a:r>
              <a:rPr lang="en-US" dirty="0" smtClean="0"/>
              <a:t>Bb API DATA Endpoints are documented on the developer.blackboard.com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8" y="2678158"/>
            <a:ext cx="9100460" cy="399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19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03" y="474518"/>
            <a:ext cx="8596668" cy="1320800"/>
          </a:xfrm>
        </p:spPr>
        <p:txBody>
          <a:bodyPr/>
          <a:lstStyle/>
          <a:p>
            <a:r>
              <a:rPr lang="en-US" dirty="0" smtClean="0"/>
              <a:t>Blackboard REST API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03" y="1270000"/>
            <a:ext cx="9905999" cy="4211783"/>
          </a:xfrm>
        </p:spPr>
        <p:txBody>
          <a:bodyPr/>
          <a:lstStyle/>
          <a:p>
            <a:r>
              <a:rPr lang="en-US" dirty="0" smtClean="0"/>
              <a:t>Describes </a:t>
            </a:r>
            <a:r>
              <a:rPr lang="en-US" dirty="0" smtClean="0"/>
              <a:t>all of </a:t>
            </a:r>
            <a:r>
              <a:rPr lang="en-US" dirty="0" smtClean="0"/>
              <a:t>the </a:t>
            </a:r>
            <a:r>
              <a:rPr lang="en-US" dirty="0" smtClean="0"/>
              <a:t>Bb API Endpoints that an API client app can access or utilize</a:t>
            </a:r>
          </a:p>
          <a:p>
            <a:r>
              <a:rPr lang="en-US" dirty="0" smtClean="0"/>
              <a:t>Here is a </a:t>
            </a:r>
            <a:r>
              <a:rPr lang="en-US" dirty="0" smtClean="0"/>
              <a:t>list </a:t>
            </a:r>
            <a:r>
              <a:rPr lang="en-US" dirty="0" smtClean="0"/>
              <a:t>of the API Endpoints for </a:t>
            </a:r>
            <a:r>
              <a:rPr lang="en-US" dirty="0" smtClean="0"/>
              <a:t>accessing the </a:t>
            </a:r>
            <a:r>
              <a:rPr lang="en-US" dirty="0" smtClean="0"/>
              <a:t>Bb </a:t>
            </a:r>
            <a:r>
              <a:rPr lang="en-US" dirty="0" smtClean="0">
                <a:solidFill>
                  <a:schemeClr val="accent2"/>
                </a:solidFill>
              </a:rPr>
              <a:t>USERS</a:t>
            </a:r>
            <a:r>
              <a:rPr lang="en-US" dirty="0" smtClean="0"/>
              <a:t> data </a:t>
            </a:r>
            <a:r>
              <a:rPr lang="en-US" dirty="0" smtClean="0"/>
              <a:t>resource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03" y="2125329"/>
            <a:ext cx="10018424" cy="44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0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18" y="249383"/>
            <a:ext cx="9114884" cy="8312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Dev site documents each Bb API Endpoint in great detail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758537"/>
            <a:ext cx="9034516" cy="1255320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smtClean="0"/>
              <a:t>API endpoint has detailed ‘</a:t>
            </a:r>
            <a:r>
              <a:rPr lang="en-US" b="1" dirty="0" smtClean="0"/>
              <a:t>implementation Notes</a:t>
            </a:r>
            <a:r>
              <a:rPr lang="en-US" dirty="0" smtClean="0"/>
              <a:t>’ which </a:t>
            </a:r>
            <a:r>
              <a:rPr lang="en-US" dirty="0" smtClean="0"/>
              <a:t>describe the </a:t>
            </a:r>
            <a:r>
              <a:rPr lang="en-US" dirty="0" smtClean="0"/>
              <a:t>version </a:t>
            </a:r>
            <a:r>
              <a:rPr lang="en-US" dirty="0" smtClean="0"/>
              <a:t>of LEARN </a:t>
            </a:r>
            <a:r>
              <a:rPr lang="en-US" dirty="0" smtClean="0"/>
              <a:t>that supports </a:t>
            </a:r>
            <a:r>
              <a:rPr lang="en-US" dirty="0" smtClean="0"/>
              <a:t>that Endpoint, how to use it, what data it returns </a:t>
            </a:r>
          </a:p>
          <a:p>
            <a:r>
              <a:rPr lang="en-US" dirty="0" smtClean="0"/>
              <a:t>Select any Bb Endpoint to view implementation and usage details for that item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8" y="2013857"/>
            <a:ext cx="11203976" cy="47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440" y="609600"/>
            <a:ext cx="9568646" cy="741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Bb provides examples of using CURL with the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440" y="1350818"/>
            <a:ext cx="9758652" cy="541366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Bb site demonstrates using </a:t>
            </a:r>
            <a:r>
              <a:rPr lang="en-US" sz="2000" dirty="0" smtClean="0"/>
              <a:t>CURL as </a:t>
            </a:r>
            <a:r>
              <a:rPr lang="en-US" sz="2000" dirty="0" smtClean="0"/>
              <a:t>a simple Bb API client:</a:t>
            </a:r>
          </a:p>
          <a:p>
            <a:pPr marL="0" lvl="0" indent="0">
              <a:buClr>
                <a:srgbClr val="90C226"/>
              </a:buClr>
              <a:buNone/>
            </a:pPr>
            <a:r>
              <a:rPr lang="en-US" sz="2000" dirty="0">
                <a:solidFill>
                  <a:srgbClr val="54A021"/>
                </a:solidFill>
              </a:rPr>
              <a:t>https://</a:t>
            </a:r>
            <a:r>
              <a:rPr lang="en-US" sz="2000" dirty="0" smtClean="0">
                <a:solidFill>
                  <a:srgbClr val="54A021"/>
                </a:solidFill>
              </a:rPr>
              <a:t>community.blackboard.com/docs/DOC-1767-rest-demo-using-curl</a:t>
            </a:r>
            <a:endParaRPr lang="en-US" sz="1800" dirty="0" smtClean="0"/>
          </a:p>
          <a:p>
            <a:r>
              <a:rPr lang="en-US" sz="2000" dirty="0" smtClean="0"/>
              <a:t>The </a:t>
            </a:r>
            <a:r>
              <a:rPr lang="en-US" sz="2000" dirty="0" smtClean="0"/>
              <a:t>Bb Data </a:t>
            </a:r>
            <a:r>
              <a:rPr lang="en-US" sz="2000" dirty="0" smtClean="0"/>
              <a:t>service requires an </a:t>
            </a:r>
            <a:r>
              <a:rPr lang="en-US" sz="2000" dirty="0" smtClean="0">
                <a:solidFill>
                  <a:schemeClr val="accent2"/>
                </a:solidFill>
              </a:rPr>
              <a:t>Authentication request </a:t>
            </a:r>
            <a:r>
              <a:rPr lang="en-US" sz="2000" dirty="0" smtClean="0"/>
              <a:t>before a </a:t>
            </a:r>
            <a:r>
              <a:rPr lang="en-US" sz="2000" dirty="0">
                <a:solidFill>
                  <a:schemeClr val="accent2"/>
                </a:solidFill>
              </a:rPr>
              <a:t>D</a:t>
            </a:r>
            <a:r>
              <a:rPr lang="en-US" sz="2000" dirty="0" smtClean="0">
                <a:solidFill>
                  <a:schemeClr val="accent2"/>
                </a:solidFill>
              </a:rPr>
              <a:t>ata </a:t>
            </a:r>
            <a:r>
              <a:rPr lang="en-US" sz="2000" dirty="0" smtClean="0">
                <a:solidFill>
                  <a:schemeClr val="accent2"/>
                </a:solidFill>
              </a:rPr>
              <a:t>request</a:t>
            </a:r>
            <a:r>
              <a:rPr lang="en-US" sz="2000" dirty="0" smtClean="0"/>
              <a:t>. 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wo </a:t>
            </a:r>
            <a:r>
              <a:rPr lang="en-US" sz="2000" dirty="0" smtClean="0"/>
              <a:t>CURL commands are needed </a:t>
            </a:r>
            <a:r>
              <a:rPr lang="en-US" sz="2000" dirty="0" smtClean="0"/>
              <a:t>to </a:t>
            </a:r>
            <a:r>
              <a:rPr lang="en-US" sz="2000" dirty="0" smtClean="0"/>
              <a:t>process a </a:t>
            </a:r>
            <a:r>
              <a:rPr lang="en-US" sz="2000" dirty="0" smtClean="0"/>
              <a:t>Bb API Data </a:t>
            </a:r>
            <a:r>
              <a:rPr lang="en-US" sz="2000" dirty="0" smtClean="0"/>
              <a:t>Resource request:</a:t>
            </a:r>
          </a:p>
          <a:p>
            <a:pPr marL="0" indent="0">
              <a:buNone/>
            </a:pPr>
            <a:r>
              <a:rPr lang="en-US" sz="2000" dirty="0" smtClean="0"/>
              <a:t>1) CURL sends </a:t>
            </a:r>
            <a:r>
              <a:rPr lang="en-US" sz="2000" dirty="0" smtClean="0">
                <a:solidFill>
                  <a:schemeClr val="accent2"/>
                </a:solidFill>
              </a:rPr>
              <a:t>APP </a:t>
            </a:r>
            <a:r>
              <a:rPr lang="en-US" sz="2000" dirty="0" smtClean="0">
                <a:solidFill>
                  <a:schemeClr val="accent2"/>
                </a:solidFill>
              </a:rPr>
              <a:t>ID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chemeClr val="accent2"/>
                </a:solidFill>
              </a:rPr>
              <a:t>Secret KEY </a:t>
            </a:r>
            <a:r>
              <a:rPr lang="en-US" sz="2000" dirty="0" smtClean="0"/>
              <a:t>to request an </a:t>
            </a:r>
            <a:r>
              <a:rPr lang="en-US" sz="2000" dirty="0" smtClean="0">
                <a:solidFill>
                  <a:schemeClr val="accent2"/>
                </a:solidFill>
              </a:rPr>
              <a:t>AUTH TOKEN </a:t>
            </a:r>
            <a:r>
              <a:rPr lang="en-US" sz="2000" dirty="0" smtClean="0"/>
              <a:t>from </a:t>
            </a:r>
            <a:r>
              <a:rPr lang="en-US" sz="2000" dirty="0" smtClean="0"/>
              <a:t>the OAUTH2 	Endpoint (</a:t>
            </a:r>
            <a:r>
              <a:rPr lang="en-US" sz="2000" b="1" dirty="0" smtClean="0"/>
              <a:t>token request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2) CURL </a:t>
            </a:r>
            <a:r>
              <a:rPr lang="en-US" sz="2000" dirty="0" smtClean="0"/>
              <a:t>sends</a:t>
            </a:r>
            <a:r>
              <a:rPr lang="en-US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 smtClean="0">
                <a:solidFill>
                  <a:schemeClr val="accent2"/>
                </a:solidFill>
              </a:rPr>
              <a:t>AUTH TOKEN </a:t>
            </a:r>
            <a:r>
              <a:rPr lang="en-US" sz="2000" dirty="0" smtClean="0"/>
              <a:t>to a specific </a:t>
            </a:r>
            <a:r>
              <a:rPr lang="en-US" sz="2000" dirty="0" smtClean="0">
                <a:solidFill>
                  <a:schemeClr val="tx1"/>
                </a:solidFill>
              </a:rPr>
              <a:t>API Data Endpoint </a:t>
            </a:r>
            <a:r>
              <a:rPr lang="en-US" sz="2000" b="1" dirty="0" smtClean="0">
                <a:solidFill>
                  <a:schemeClr val="tx1"/>
                </a:solidFill>
              </a:rPr>
              <a:t>(data request) 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 smtClean="0"/>
              <a:t>Multiple API requests, to different API </a:t>
            </a:r>
            <a:r>
              <a:rPr lang="en-US" sz="2000" dirty="0" smtClean="0"/>
              <a:t>Data Endpoints</a:t>
            </a:r>
            <a:r>
              <a:rPr lang="en-US" sz="2000" dirty="0" smtClean="0"/>
              <a:t>, can be sent while the AUTH TOKEN is still valid. </a:t>
            </a:r>
          </a:p>
          <a:p>
            <a:r>
              <a:rPr lang="en-US" sz="2000" dirty="0" smtClean="0"/>
              <a:t>AUTH </a:t>
            </a:r>
            <a:r>
              <a:rPr lang="en-US" sz="2000" dirty="0" smtClean="0"/>
              <a:t>TOKEN</a:t>
            </a:r>
            <a:r>
              <a:rPr lang="en-US" sz="2000" dirty="0" smtClean="0"/>
              <a:t> </a:t>
            </a:r>
            <a:r>
              <a:rPr lang="en-US" sz="2000" dirty="0" smtClean="0"/>
              <a:t>automatically </a:t>
            </a:r>
            <a:r>
              <a:rPr lang="en-US" sz="2000" dirty="0" smtClean="0"/>
              <a:t>expires and becomes invalid after </a:t>
            </a:r>
            <a:r>
              <a:rPr lang="en-US" sz="2000" dirty="0" smtClean="0"/>
              <a:t>30 minutes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43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455886"/>
            <a:ext cx="10080170" cy="13208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90C226"/>
                </a:solidFill>
              </a:rPr>
              <a:t>Blackboard is Boring? : </a:t>
            </a:r>
            <a:r>
              <a:rPr lang="en-US" sz="4000" dirty="0" smtClean="0"/>
              <a:t>What do you mean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340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96882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DEMO2: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Bb </a:t>
            </a:r>
            <a:r>
              <a:rPr lang="en-US" sz="3200" dirty="0" smtClean="0"/>
              <a:t>API </a:t>
            </a:r>
            <a:r>
              <a:rPr lang="en-US" sz="3200" dirty="0" smtClean="0"/>
              <a:t>Data Access using CURL command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3002973"/>
            <a:ext cx="9443411" cy="3038389"/>
          </a:xfrm>
        </p:spPr>
        <p:txBody>
          <a:bodyPr/>
          <a:lstStyle/>
          <a:p>
            <a:r>
              <a:rPr lang="en-US" dirty="0" smtClean="0"/>
              <a:t>1) Use the CURL command to request </a:t>
            </a:r>
            <a:r>
              <a:rPr lang="en-US" dirty="0" smtClean="0"/>
              <a:t>a new OAUTH2 </a:t>
            </a:r>
            <a:r>
              <a:rPr lang="en-US" dirty="0" smtClean="0"/>
              <a:t>token from the Bb server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2) Request Data from an API Endpoint on the Bb server </a:t>
            </a:r>
            <a:r>
              <a:rPr lang="en-US" dirty="0" smtClean="0"/>
              <a:t>using</a:t>
            </a:r>
            <a:r>
              <a:rPr lang="en-US" dirty="0" smtClean="0"/>
              <a:t> </a:t>
            </a:r>
            <a:r>
              <a:rPr lang="en-US" dirty="0" smtClean="0"/>
              <a:t>the </a:t>
            </a:r>
            <a:r>
              <a:rPr lang="en-US" dirty="0" smtClean="0"/>
              <a:t>valid OAUTH2 token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3) OAUTH2 token can be re-used for </a:t>
            </a:r>
            <a:r>
              <a:rPr lang="en-US" dirty="0" smtClean="0"/>
              <a:t>other </a:t>
            </a:r>
            <a:r>
              <a:rPr lang="en-US" dirty="0" smtClean="0"/>
              <a:t>Data Resource requests until it expires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578428"/>
            <a:ext cx="4019550" cy="12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is not the BEST API client to </a:t>
            </a:r>
            <a:r>
              <a:rPr lang="en-US" dirty="0" smtClean="0"/>
              <a:t>use!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590800"/>
            <a:ext cx="9368187" cy="404181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CURL command is a simple way to demonstrate how the Bb API works</a:t>
            </a:r>
          </a:p>
          <a:p>
            <a:r>
              <a:rPr lang="en-US" sz="2000" dirty="0" smtClean="0"/>
              <a:t>You could implement a complete Bb API client program using CURL, but it would not be easy to do so</a:t>
            </a:r>
          </a:p>
          <a:p>
            <a:r>
              <a:rPr lang="en-US" sz="2000" dirty="0" smtClean="0"/>
              <a:t>A better approach would be to use a modern programming language to create your Blackboard API client app </a:t>
            </a:r>
          </a:p>
          <a:p>
            <a:r>
              <a:rPr lang="en-US" sz="2000" dirty="0" smtClean="0"/>
              <a:t>Most modern programming languages support sending API requests via HTTP and receiving and parsing </a:t>
            </a:r>
            <a:r>
              <a:rPr lang="en-US" sz="2000" dirty="0" smtClean="0"/>
              <a:t>the </a:t>
            </a:r>
            <a:r>
              <a:rPr lang="en-US" sz="2000" dirty="0" smtClean="0"/>
              <a:t>JSON </a:t>
            </a:r>
            <a:r>
              <a:rPr lang="en-US" sz="2000" dirty="0" smtClean="0"/>
              <a:t>formatted data</a:t>
            </a:r>
            <a:r>
              <a:rPr lang="en-US" sz="2000" dirty="0"/>
              <a:t> </a:t>
            </a:r>
            <a:r>
              <a:rPr lang="en-US" sz="2000" dirty="0" smtClean="0"/>
              <a:t>responses</a:t>
            </a:r>
            <a:endParaRPr lang="en-US" sz="2000" dirty="0" smtClean="0"/>
          </a:p>
          <a:p>
            <a:r>
              <a:rPr lang="en-US" sz="2000" dirty="0" smtClean="0"/>
              <a:t>At WCC I have chosen to use </a:t>
            </a:r>
            <a:r>
              <a:rPr lang="en-US" sz="3900" dirty="0" smtClean="0">
                <a:solidFill>
                  <a:schemeClr val="accent2"/>
                </a:solidFill>
              </a:rPr>
              <a:t>Python</a:t>
            </a:r>
            <a:r>
              <a:rPr lang="en-US" sz="2000" dirty="0" smtClean="0"/>
              <a:t> for the creation of several Blackboard API client application scripts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7" y="1128333"/>
            <a:ext cx="39909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37" y="604525"/>
            <a:ext cx="10081056" cy="1236518"/>
          </a:xfrm>
        </p:spPr>
        <p:txBody>
          <a:bodyPr/>
          <a:lstStyle/>
          <a:p>
            <a:r>
              <a:rPr lang="en-US" dirty="0" smtClean="0"/>
              <a:t>Why PYTHON?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30" y="1867437"/>
            <a:ext cx="9905999" cy="4855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 years ago I did not know how to code in Python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Many years ago I had developed programs in C, Ruby and PERL, but I had not programmed anything significant for almost 12 years. </a:t>
            </a:r>
          </a:p>
          <a:p>
            <a:pPr marL="0" indent="0">
              <a:buNone/>
            </a:pPr>
            <a:r>
              <a:rPr lang="en-US" dirty="0" smtClean="0"/>
              <a:t>I tried to use PERL initially, but found I was “rusty” and essentially would need to re-learn it from scratch, and the PERL developer community seemed much less active than 15 years ago.</a:t>
            </a:r>
          </a:p>
          <a:p>
            <a:pPr marL="0" indent="0">
              <a:buNone/>
            </a:pPr>
            <a:r>
              <a:rPr lang="en-US" dirty="0"/>
              <a:t>My daughter used Python 10 years ago in a </a:t>
            </a:r>
            <a:r>
              <a:rPr lang="en-US" dirty="0" smtClean="0"/>
              <a:t>robotics </a:t>
            </a:r>
            <a:r>
              <a:rPr lang="en-US" dirty="0"/>
              <a:t>camp! </a:t>
            </a:r>
            <a:r>
              <a:rPr lang="en-US" dirty="0" smtClean="0"/>
              <a:t>(so, how hard could it be?)</a:t>
            </a:r>
          </a:p>
          <a:p>
            <a:pPr marL="0" indent="0">
              <a:buNone/>
            </a:pPr>
            <a:r>
              <a:rPr lang="en-US" dirty="0" smtClean="0"/>
              <a:t>PERL did not seem to have the extensive set of user contributed library modules I needed to handle the API requests and resulting JSON data easily</a:t>
            </a:r>
          </a:p>
          <a:p>
            <a:pPr marL="0" indent="0">
              <a:buNone/>
            </a:pPr>
            <a:r>
              <a:rPr lang="en-US" dirty="0" smtClean="0"/>
              <a:t>Python has an extensive library of modules ( an API toolbox! )</a:t>
            </a:r>
          </a:p>
          <a:p>
            <a:pPr marL="0" indent="0">
              <a:buNone/>
            </a:pPr>
            <a:r>
              <a:rPr lang="en-US" dirty="0" smtClean="0"/>
              <a:t>There is a huge online community of active Python developers.</a:t>
            </a:r>
          </a:p>
          <a:p>
            <a:pPr marL="0" indent="0">
              <a:buNone/>
            </a:pPr>
            <a:r>
              <a:rPr lang="en-US" dirty="0" smtClean="0"/>
              <a:t>The language is named after </a:t>
            </a:r>
            <a:r>
              <a:rPr lang="en-US" dirty="0" smtClean="0">
                <a:solidFill>
                  <a:schemeClr val="accent2"/>
                </a:solidFill>
              </a:rPr>
              <a:t>Monty Python, </a:t>
            </a:r>
            <a:r>
              <a:rPr lang="en-US" dirty="0" smtClean="0"/>
              <a:t>not the </a:t>
            </a:r>
            <a:r>
              <a:rPr lang="en-US" dirty="0" smtClean="0">
                <a:solidFill>
                  <a:schemeClr val="accent2"/>
                </a:solidFill>
              </a:rPr>
              <a:t>Snake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So it’s a FUN programming language with a sense of humor!</a:t>
            </a:r>
          </a:p>
          <a:p>
            <a:pPr marL="0" indent="0">
              <a:buNone/>
            </a:pPr>
            <a:r>
              <a:rPr lang="en-US" dirty="0" smtClean="0"/>
              <a:t>(How many other programming languages include </a:t>
            </a:r>
            <a:r>
              <a:rPr lang="en-US" i="1" dirty="0" smtClean="0"/>
              <a:t>Easter Eggs</a:t>
            </a:r>
            <a:r>
              <a:rPr lang="en-US" dirty="0" smtClean="0"/>
              <a:t>?)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829" y="431840"/>
            <a:ext cx="1503948" cy="1435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31" y="426810"/>
            <a:ext cx="5592496" cy="1091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138" y="4365938"/>
            <a:ext cx="4952127" cy="235697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963983" y="402350"/>
            <a:ext cx="1835597" cy="176114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124341" y="345986"/>
            <a:ext cx="1720436" cy="160730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85750"/>
            <a:ext cx="8131376" cy="6754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PYTHON: Fun :-) Beginner Books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61159"/>
            <a:ext cx="9905999" cy="5792028"/>
          </a:xfrm>
        </p:spPr>
        <p:txBody>
          <a:bodyPr/>
          <a:lstStyle/>
          <a:p>
            <a:r>
              <a:rPr lang="en-US" dirty="0" smtClean="0"/>
              <a:t>The first book I </a:t>
            </a:r>
            <a:r>
              <a:rPr lang="en-US" dirty="0" smtClean="0"/>
              <a:t>read </a:t>
            </a:r>
            <a:r>
              <a:rPr lang="en-US" dirty="0" smtClean="0"/>
              <a:t>was:  </a:t>
            </a:r>
            <a:r>
              <a:rPr lang="en-US" dirty="0" smtClean="0">
                <a:solidFill>
                  <a:schemeClr val="accent2"/>
                </a:solidFill>
              </a:rPr>
              <a:t>Python Crash Course </a:t>
            </a:r>
            <a:r>
              <a:rPr lang="en-US" dirty="0" smtClean="0"/>
              <a:t>– Eric </a:t>
            </a:r>
            <a:r>
              <a:rPr lang="en-US" dirty="0" err="1" smtClean="0"/>
              <a:t>Matthes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2</a:t>
            </a:r>
            <a:r>
              <a:rPr lang="en-US" baseline="30000" dirty="0" smtClean="0"/>
              <a:t>nd</a:t>
            </a:r>
            <a:r>
              <a:rPr lang="en-US" dirty="0" smtClean="0"/>
              <a:t> book: </a:t>
            </a:r>
            <a:r>
              <a:rPr lang="en-US" dirty="0" smtClean="0">
                <a:solidFill>
                  <a:schemeClr val="accent2"/>
                </a:solidFill>
              </a:rPr>
              <a:t>Automate the Boring Stuff with Python </a:t>
            </a:r>
            <a:r>
              <a:rPr lang="en-US" dirty="0" smtClean="0"/>
              <a:t>– Al </a:t>
            </a:r>
            <a:r>
              <a:rPr lang="en-US" dirty="0" err="1" smtClean="0"/>
              <a:t>Sweigart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had many </a:t>
            </a:r>
            <a:r>
              <a:rPr lang="en-US" dirty="0" smtClean="0"/>
              <a:t>practical </a:t>
            </a:r>
            <a:r>
              <a:rPr lang="en-US" dirty="0" smtClean="0"/>
              <a:t>application </a:t>
            </a:r>
            <a:r>
              <a:rPr lang="en-US" dirty="0" smtClean="0"/>
              <a:t>and program ideas that I could immediately use. 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054" y="2253343"/>
            <a:ext cx="3350146" cy="4490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21" y="2253343"/>
            <a:ext cx="3346922" cy="449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5518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More </a:t>
            </a:r>
            <a:r>
              <a:rPr lang="en-US" sz="2800" dirty="0" smtClean="0"/>
              <a:t>Serious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r>
              <a:rPr lang="en-US" sz="2800" dirty="0" smtClean="0"/>
              <a:t> PYTHON REFERENCE BOOKS </a:t>
            </a:r>
            <a:r>
              <a:rPr lang="en-US" sz="2800" dirty="0" smtClean="0"/>
              <a:t>that I Use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122" y="1465118"/>
            <a:ext cx="3580532" cy="4831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43" y="1465119"/>
            <a:ext cx="3810000" cy="49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5" y="267677"/>
            <a:ext cx="10496693" cy="1091045"/>
          </a:xfrm>
        </p:spPr>
        <p:txBody>
          <a:bodyPr/>
          <a:lstStyle/>
          <a:p>
            <a:r>
              <a:rPr lang="en-US" b="1" dirty="0" err="1" smtClean="0"/>
              <a:t>bbapi</a:t>
            </a:r>
            <a:r>
              <a:rPr lang="en-US" b="1" dirty="0" smtClean="0"/>
              <a:t>-user</a:t>
            </a:r>
            <a:r>
              <a:rPr lang="en-US" dirty="0"/>
              <a:t> </a:t>
            </a:r>
            <a:r>
              <a:rPr lang="en-US" dirty="0" smtClean="0"/>
              <a:t>API client script: Python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27" y="1828801"/>
            <a:ext cx="10327831" cy="4726544"/>
          </a:xfrm>
        </p:spPr>
        <p:txBody>
          <a:bodyPr>
            <a:normAutofit/>
          </a:bodyPr>
          <a:lstStyle/>
          <a:p>
            <a:r>
              <a:rPr lang="en-US" dirty="0" smtClean="0"/>
              <a:t>My goal was to create </a:t>
            </a:r>
            <a:r>
              <a:rPr lang="en-US" dirty="0" smtClean="0"/>
              <a:t>a </a:t>
            </a:r>
            <a:r>
              <a:rPr lang="en-US" dirty="0" smtClean="0"/>
              <a:t>script to perform </a:t>
            </a:r>
            <a:r>
              <a:rPr lang="en-US" dirty="0" smtClean="0"/>
              <a:t>CRUD </a:t>
            </a:r>
            <a:r>
              <a:rPr lang="en-US" dirty="0" smtClean="0"/>
              <a:t>operations on </a:t>
            </a:r>
            <a:r>
              <a:rPr lang="en-US" dirty="0" smtClean="0"/>
              <a:t>USER </a:t>
            </a:r>
            <a:r>
              <a:rPr lang="en-US" dirty="0" smtClean="0"/>
              <a:t>records. </a:t>
            </a:r>
          </a:p>
          <a:p>
            <a:r>
              <a:rPr lang="en-US" dirty="0" smtClean="0"/>
              <a:t>Many </a:t>
            </a:r>
            <a:r>
              <a:rPr lang="en-US" sz="3200" b="1" dirty="0" smtClean="0"/>
              <a:t>python </a:t>
            </a:r>
            <a:r>
              <a:rPr lang="en-US" sz="3200" b="1" dirty="0" smtClean="0"/>
              <a:t>modules </a:t>
            </a:r>
            <a:r>
              <a:rPr lang="en-US" dirty="0" smtClean="0"/>
              <a:t>made this task relatively easy: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1) </a:t>
            </a:r>
            <a:r>
              <a:rPr lang="en-US" sz="2000" dirty="0" err="1" smtClean="0">
                <a:solidFill>
                  <a:schemeClr val="accent2"/>
                </a:solidFill>
              </a:rPr>
              <a:t>argparse</a:t>
            </a:r>
            <a:r>
              <a:rPr lang="en-US" sz="2000" dirty="0" smtClean="0">
                <a:solidFill>
                  <a:schemeClr val="accent2"/>
                </a:solidFill>
              </a:rPr>
              <a:t> module </a:t>
            </a:r>
            <a:r>
              <a:rPr lang="en-US" dirty="0" smtClean="0"/>
              <a:t>was used to create command line arguments/options and Help menus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sz="2000" dirty="0" smtClean="0">
                <a:solidFill>
                  <a:schemeClr val="accent2"/>
                </a:solidFill>
              </a:rPr>
              <a:t>requests module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provided functions to submit API requests to API endpoints using HTTP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3) </a:t>
            </a:r>
            <a:r>
              <a:rPr lang="en-US" sz="2000" dirty="0" err="1" smtClean="0">
                <a:solidFill>
                  <a:schemeClr val="accent2"/>
                </a:solidFill>
              </a:rPr>
              <a:t>json</a:t>
            </a:r>
            <a:r>
              <a:rPr lang="en-US" sz="2000" dirty="0" smtClean="0">
                <a:solidFill>
                  <a:schemeClr val="accent2"/>
                </a:solidFill>
              </a:rPr>
              <a:t> module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contained functions for handling JSON formatted data in python data structures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r>
              <a:rPr lang="en-US" sz="2000" dirty="0" err="1" smtClean="0">
                <a:solidFill>
                  <a:schemeClr val="accent2"/>
                </a:solidFill>
              </a:rPr>
              <a:t>os</a:t>
            </a:r>
            <a:r>
              <a:rPr lang="en-US" sz="2000" dirty="0" smtClean="0">
                <a:solidFill>
                  <a:schemeClr val="accent2"/>
                </a:solidFill>
              </a:rPr>
              <a:t> module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provides operating system functions to manage files, file-paths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chemeClr val="tx1">
                    <a:lumMod val="85000"/>
                  </a:schemeClr>
                </a:solidFill>
              </a:rPr>
              <a:t>But, what is a Python Module?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90C226"/>
                </a:solidFill>
                <a:ea typeface="+mj-ea"/>
                <a:cs typeface="+mj-cs"/>
              </a:rPr>
              <a:t>Python Modules = </a:t>
            </a:r>
            <a:r>
              <a:rPr lang="en-US" sz="3200" dirty="0">
                <a:solidFill>
                  <a:srgbClr val="90C226"/>
                </a:solidFill>
              </a:rPr>
              <a:t>functions</a:t>
            </a:r>
            <a:r>
              <a:rPr lang="en-US" sz="3200" dirty="0">
                <a:solidFill>
                  <a:srgbClr val="90C226"/>
                </a:solidFill>
                <a:ea typeface="+mj-ea"/>
                <a:cs typeface="+mj-cs"/>
              </a:rPr>
              <a:t/>
            </a:r>
            <a:br>
              <a:rPr lang="en-US" sz="3200" dirty="0">
                <a:solidFill>
                  <a:srgbClr val="90C226"/>
                </a:solidFill>
                <a:ea typeface="+mj-ea"/>
                <a:cs typeface="+mj-cs"/>
              </a:rPr>
            </a:br>
            <a:r>
              <a:rPr lang="en-US" sz="3200" dirty="0" smtClean="0">
                <a:solidFill>
                  <a:srgbClr val="90C226"/>
                </a:solidFill>
                <a:ea typeface="+mj-ea"/>
                <a:cs typeface="+mj-cs"/>
              </a:rPr>
              <a:t>that </a:t>
            </a:r>
            <a:r>
              <a:rPr lang="en-US" sz="3200" dirty="0">
                <a:solidFill>
                  <a:srgbClr val="90C226"/>
                </a:solidFill>
                <a:ea typeface="+mj-ea"/>
                <a:cs typeface="+mj-cs"/>
              </a:rPr>
              <a:t>someone else coded for you!</a:t>
            </a:r>
            <a:endParaRPr lang="en-US" sz="40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875" y="126593"/>
            <a:ext cx="1546601" cy="1455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7" y="888643"/>
            <a:ext cx="9094430" cy="9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DEMO3: </a:t>
            </a:r>
            <a:br>
              <a:rPr lang="en-US" dirty="0" smtClean="0"/>
            </a:br>
            <a:r>
              <a:rPr lang="en-US" dirty="0" smtClean="0"/>
              <a:t>Python </a:t>
            </a:r>
            <a:r>
              <a:rPr lang="en-US" dirty="0" smtClean="0"/>
              <a:t>STARWARS API client = 3 lines of code!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simple </a:t>
            </a:r>
            <a:r>
              <a:rPr lang="en-US" dirty="0"/>
              <a:t>STARWARS API client </a:t>
            </a:r>
            <a:r>
              <a:rPr lang="en-US" dirty="0" smtClean="0"/>
              <a:t>program with three lines of python code: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1) IMPORT the powerful python REQUESTS module </a:t>
            </a:r>
          </a:p>
          <a:p>
            <a:pPr marL="0" indent="0">
              <a:buNone/>
            </a:pPr>
            <a:r>
              <a:rPr lang="en-US" sz="2000" b="1" dirty="0" smtClean="0"/>
              <a:t>import requests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2) </a:t>
            </a:r>
            <a:r>
              <a:rPr lang="en-US" dirty="0" smtClean="0">
                <a:solidFill>
                  <a:schemeClr val="accent2"/>
                </a:solidFill>
              </a:rPr>
              <a:t>Call the GET function to request data from an ENDPOINT and store the result</a:t>
            </a:r>
          </a:p>
          <a:p>
            <a:pPr marL="0" indent="0">
              <a:buNone/>
            </a:pPr>
            <a:r>
              <a:rPr lang="en-US" sz="2000" b="1" dirty="0" smtClean="0"/>
              <a:t>result </a:t>
            </a:r>
            <a:r>
              <a:rPr lang="en-US" sz="2000" b="1" dirty="0" smtClean="0"/>
              <a:t>= </a:t>
            </a:r>
            <a:r>
              <a:rPr lang="en-US" sz="2000" b="1" dirty="0" err="1" smtClean="0"/>
              <a:t>requests.get</a:t>
            </a:r>
            <a:r>
              <a:rPr lang="en-US" sz="2000" b="1" dirty="0"/>
              <a:t>(‘https</a:t>
            </a:r>
            <a:r>
              <a:rPr lang="en-US" sz="2000" b="1" dirty="0" smtClean="0"/>
              <a:t>://swapi.co/</a:t>
            </a:r>
            <a:r>
              <a:rPr lang="en-US" sz="2000" b="1" dirty="0" err="1" smtClean="0"/>
              <a:t>api</a:t>
            </a:r>
            <a:r>
              <a:rPr lang="en-US" sz="2000" b="1" dirty="0" smtClean="0"/>
              <a:t>/people</a:t>
            </a:r>
            <a:r>
              <a:rPr lang="en-US" sz="2000" b="1" dirty="0"/>
              <a:t>/?</a:t>
            </a:r>
            <a:r>
              <a:rPr lang="en-US" sz="2000" b="1" dirty="0" smtClean="0"/>
              <a:t>search=</a:t>
            </a:r>
            <a:r>
              <a:rPr lang="en-US" sz="2000" b="1" dirty="0" err="1" smtClean="0"/>
              <a:t>boba</a:t>
            </a:r>
            <a:r>
              <a:rPr lang="en-US" sz="2000" b="1" dirty="0" smtClean="0"/>
              <a:t>‘ </a:t>
            </a:r>
            <a:r>
              <a:rPr lang="en-US" sz="2000" b="1" dirty="0" smtClean="0"/>
              <a:t>)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3) Print the JSON data contained in the </a:t>
            </a:r>
            <a:r>
              <a:rPr lang="en-US" sz="2400" b="1" dirty="0" smtClean="0">
                <a:solidFill>
                  <a:schemeClr val="accent2"/>
                </a:solidFill>
              </a:rPr>
              <a:t>result</a:t>
            </a:r>
            <a:r>
              <a:rPr lang="en-US" dirty="0" smtClean="0">
                <a:solidFill>
                  <a:schemeClr val="accent2"/>
                </a:solidFill>
              </a:rPr>
              <a:t> variable</a:t>
            </a: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p</a:t>
            </a:r>
            <a:r>
              <a:rPr lang="en-US" sz="2000" b="1" dirty="0" smtClean="0"/>
              <a:t>rint( </a:t>
            </a:r>
            <a:r>
              <a:rPr lang="en-US" sz="2000" b="1" dirty="0" err="1" smtClean="0"/>
              <a:t>result.json</a:t>
            </a:r>
            <a:r>
              <a:rPr lang="en-US" sz="2000" b="1" dirty="0" smtClean="0"/>
              <a:t>() </a:t>
            </a:r>
            <a:r>
              <a:rPr lang="en-US" sz="2000" b="1" dirty="0" smtClean="0"/>
              <a:t>)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417308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with a simple API client that sends a data request to one specific Endpoint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My initial </a:t>
            </a:r>
            <a:r>
              <a:rPr lang="en-US" dirty="0" err="1">
                <a:solidFill>
                  <a:srgbClr val="54A021"/>
                </a:solidFill>
              </a:rPr>
              <a:t>bbapi</a:t>
            </a:r>
            <a:r>
              <a:rPr lang="en-US" dirty="0">
                <a:solidFill>
                  <a:srgbClr val="54A021"/>
                </a:solidFill>
              </a:rPr>
              <a:t>-user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 API script simply fetched one USER record from the Bb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server USER Endpoint. </a:t>
            </a:r>
            <a:endParaRPr lang="en-US" dirty="0">
              <a:solidFill>
                <a:prstClr val="black">
                  <a:lumMod val="8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Once the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basic </a:t>
            </a:r>
            <a:r>
              <a:rPr lang="en-US" dirty="0" smtClean="0">
                <a:solidFill>
                  <a:srgbClr val="54A021"/>
                </a:solidFill>
              </a:rPr>
              <a:t>READ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 data operation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worked, I </a:t>
            </a:r>
            <a:r>
              <a:rPr lang="en-US" dirty="0">
                <a:solidFill>
                  <a:prstClr val="black"/>
                </a:solidFill>
              </a:rPr>
              <a:t>added</a:t>
            </a:r>
            <a:r>
              <a:rPr lang="en-US" dirty="0">
                <a:solidFill>
                  <a:srgbClr val="54A021"/>
                </a:solidFill>
              </a:rPr>
              <a:t> DELETE, UPDATE, and CREATE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functionality to the script</a:t>
            </a:r>
          </a:p>
          <a:p>
            <a:pPr lvl="0">
              <a:buClr>
                <a:srgbClr val="90C226"/>
              </a:buClr>
            </a:pP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Handling too much CRUD all at once can get messy! </a:t>
            </a:r>
          </a:p>
          <a:p>
            <a:pPr lvl="0">
              <a:buClr>
                <a:srgbClr val="90C226"/>
              </a:buClr>
            </a:pPr>
            <a:endParaRPr lang="en-US" dirty="0">
              <a:solidFill>
                <a:prstClr val="black">
                  <a:lumMod val="85000"/>
                </a:prstClr>
              </a:solidFill>
            </a:endParaRPr>
          </a:p>
          <a:p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CREATE and UPDATE are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a bit more difficult; You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need to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send some JSON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data to the Server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along with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the API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endpoint request, </a:t>
            </a:r>
          </a:p>
          <a:p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The server uses the JSON data to </a:t>
            </a:r>
            <a:r>
              <a:rPr lang="en-US" dirty="0">
                <a:solidFill>
                  <a:prstClr val="black">
                    <a:lumMod val="85000"/>
                  </a:prstClr>
                </a:solidFill>
              </a:rPr>
              <a:t>create/update the data </a:t>
            </a:r>
            <a:r>
              <a:rPr lang="en-US" dirty="0" smtClean="0">
                <a:solidFill>
                  <a:prstClr val="black">
                    <a:lumMod val="85000"/>
                  </a:prstClr>
                </a:solidFill>
              </a:rPr>
              <a:t>resource properties.</a:t>
            </a:r>
            <a:endParaRPr lang="en-US" dirty="0">
              <a:solidFill>
                <a:prstClr val="black">
                  <a:lumMod val="85000"/>
                </a:prst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6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new features to </a:t>
            </a:r>
            <a:r>
              <a:rPr lang="en-US" dirty="0" err="1" smtClean="0"/>
              <a:t>bbapi</a:t>
            </a:r>
            <a:r>
              <a:rPr lang="en-US" dirty="0" smtClean="0"/>
              <a:t>-user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315"/>
            <a:ext cx="8596668" cy="4452048"/>
          </a:xfrm>
        </p:spPr>
        <p:txBody>
          <a:bodyPr>
            <a:normAutofit/>
          </a:bodyPr>
          <a:lstStyle/>
          <a:p>
            <a:pPr lvl="0">
              <a:buClr>
                <a:srgbClr val="90C226"/>
              </a:buClr>
            </a:pPr>
            <a:r>
              <a:rPr lang="en-US" sz="2000" dirty="0">
                <a:solidFill>
                  <a:prstClr val="black">
                    <a:lumMod val="85000"/>
                  </a:prstClr>
                </a:solidFill>
              </a:rPr>
              <a:t>WCC has three Bb 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SaaS environments running in the AWS Cloud: </a:t>
            </a:r>
          </a:p>
          <a:p>
            <a:pPr lvl="0">
              <a:buClr>
                <a:srgbClr val="90C226"/>
              </a:buClr>
            </a:pPr>
            <a:r>
              <a:rPr lang="en-US" sz="2000" b="1" dirty="0" smtClean="0">
                <a:solidFill>
                  <a:srgbClr val="54A021"/>
                </a:solidFill>
              </a:rPr>
              <a:t>LIVE</a:t>
            </a:r>
            <a:r>
              <a:rPr lang="en-US" sz="2000" dirty="0" smtClean="0">
                <a:solidFill>
                  <a:srgbClr val="54A021"/>
                </a:solidFill>
              </a:rPr>
              <a:t> </a:t>
            </a:r>
            <a:r>
              <a:rPr lang="en-US" sz="2000" dirty="0">
                <a:solidFill>
                  <a:srgbClr val="54A021"/>
                </a:solidFill>
              </a:rPr>
              <a:t>(</a:t>
            </a:r>
            <a:r>
              <a:rPr lang="en-US" sz="2000" dirty="0" smtClean="0">
                <a:solidFill>
                  <a:srgbClr val="54A021"/>
                </a:solidFill>
              </a:rPr>
              <a:t>production data), </a:t>
            </a:r>
          </a:p>
          <a:p>
            <a:pPr lvl="0">
              <a:buClr>
                <a:srgbClr val="90C226"/>
              </a:buClr>
            </a:pPr>
            <a:r>
              <a:rPr lang="en-US" sz="2000" b="1" dirty="0" smtClean="0">
                <a:solidFill>
                  <a:srgbClr val="54A021"/>
                </a:solidFill>
              </a:rPr>
              <a:t>STAGE </a:t>
            </a:r>
            <a:r>
              <a:rPr lang="en-US" sz="2000" dirty="0">
                <a:solidFill>
                  <a:srgbClr val="54A021"/>
                </a:solidFill>
              </a:rPr>
              <a:t>(</a:t>
            </a:r>
            <a:r>
              <a:rPr lang="en-US" sz="2000" dirty="0" smtClean="0">
                <a:solidFill>
                  <a:srgbClr val="54A021"/>
                </a:solidFill>
              </a:rPr>
              <a:t>clone of production) </a:t>
            </a:r>
          </a:p>
          <a:p>
            <a:pPr lvl="0">
              <a:buClr>
                <a:srgbClr val="90C226"/>
              </a:buClr>
            </a:pPr>
            <a:r>
              <a:rPr lang="en-US" sz="2000" b="1" dirty="0" smtClean="0">
                <a:solidFill>
                  <a:srgbClr val="54A021"/>
                </a:solidFill>
              </a:rPr>
              <a:t>TEST</a:t>
            </a:r>
            <a:r>
              <a:rPr lang="en-US" sz="2000" dirty="0" smtClean="0">
                <a:solidFill>
                  <a:srgbClr val="54A021"/>
                </a:solidFill>
              </a:rPr>
              <a:t> </a:t>
            </a:r>
            <a:r>
              <a:rPr lang="en-US" sz="2000" dirty="0">
                <a:solidFill>
                  <a:srgbClr val="54A021"/>
                </a:solidFill>
              </a:rPr>
              <a:t>(no </a:t>
            </a:r>
            <a:r>
              <a:rPr lang="en-US" sz="2000" dirty="0" smtClean="0">
                <a:solidFill>
                  <a:srgbClr val="54A021"/>
                </a:solidFill>
              </a:rPr>
              <a:t>data, newer release version of Bb LEARN) </a:t>
            </a:r>
          </a:p>
          <a:p>
            <a:pPr marL="0" lvl="0" indent="0">
              <a:buClr>
                <a:srgbClr val="90C226"/>
              </a:buClr>
              <a:buNone/>
            </a:pPr>
            <a:r>
              <a:rPr lang="en-US" sz="2000" dirty="0">
                <a:solidFill>
                  <a:prstClr val="black">
                    <a:lumMod val="85000"/>
                  </a:prstClr>
                </a:solidFill>
              </a:rPr>
              <a:t>S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o </a:t>
            </a:r>
            <a:r>
              <a:rPr lang="en-US" sz="2000" dirty="0">
                <a:solidFill>
                  <a:prstClr val="black">
                    <a:lumMod val="85000"/>
                  </a:prstClr>
                </a:solidFill>
              </a:rPr>
              <a:t>I added the </a:t>
            </a:r>
            <a:r>
              <a:rPr lang="en-US" sz="2000" dirty="0" smtClean="0">
                <a:solidFill>
                  <a:schemeClr val="accent2"/>
                </a:solidFill>
              </a:rPr>
              <a:t>–</a:t>
            </a:r>
            <a:r>
              <a:rPr lang="en-US" sz="2000" dirty="0" smtClean="0">
                <a:solidFill>
                  <a:schemeClr val="accent2"/>
                </a:solidFill>
              </a:rPr>
              <a:t>t 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option to the script to </a:t>
            </a:r>
            <a:r>
              <a:rPr lang="en-US" sz="2000" dirty="0">
                <a:solidFill>
                  <a:prstClr val="black">
                    <a:lumMod val="85000"/>
                  </a:prstClr>
                </a:solidFill>
              </a:rPr>
              <a:t>specify the </a:t>
            </a:r>
            <a:r>
              <a:rPr lang="en-US" sz="2000" b="1" dirty="0">
                <a:solidFill>
                  <a:srgbClr val="54A021"/>
                </a:solidFill>
              </a:rPr>
              <a:t>TARGET</a:t>
            </a:r>
            <a:r>
              <a:rPr lang="en-US" sz="2000" dirty="0">
                <a:solidFill>
                  <a:prstClr val="black">
                    <a:lumMod val="85000"/>
                  </a:prstClr>
                </a:solidFill>
              </a:rPr>
              <a:t> 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server for the API request using the ARGPARSE module</a:t>
            </a:r>
            <a:endParaRPr lang="en-US" sz="2000" dirty="0">
              <a:solidFill>
                <a:prstClr val="black">
                  <a:lumMod val="8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2000" dirty="0" err="1">
                <a:solidFill>
                  <a:prstClr val="black">
                    <a:lumMod val="85000"/>
                  </a:prstClr>
                </a:solidFill>
              </a:rPr>
              <a:t>b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bapi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-user –t TEST get 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userid</a:t>
            </a:r>
            <a:endParaRPr lang="en-US" sz="2000" dirty="0" smtClean="0">
              <a:solidFill>
                <a:prstClr val="black">
                  <a:lumMod val="8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2000" dirty="0" err="1">
                <a:solidFill>
                  <a:prstClr val="black">
                    <a:lumMod val="85000"/>
                  </a:prstClr>
                </a:solidFill>
              </a:rPr>
              <a:t>b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bapi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-user –t 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STAGE get 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userid</a:t>
            </a:r>
            <a:endParaRPr lang="en-US" sz="2000" dirty="0" smtClean="0">
              <a:solidFill>
                <a:prstClr val="black">
                  <a:lumMod val="8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bb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api</a:t>
            </a:r>
            <a:r>
              <a:rPr lang="en-US" sz="2000" dirty="0" smtClean="0">
                <a:solidFill>
                  <a:prstClr val="black">
                    <a:lumMod val="85000"/>
                  </a:prstClr>
                </a:solidFill>
              </a:rPr>
              <a:t>-user –t LIVE get </a:t>
            </a:r>
            <a:r>
              <a:rPr lang="en-US" sz="2000" dirty="0" err="1" smtClean="0">
                <a:solidFill>
                  <a:prstClr val="black">
                    <a:lumMod val="85000"/>
                  </a:prstClr>
                </a:solidFill>
              </a:rPr>
              <a:t>userid</a:t>
            </a:r>
            <a:endParaRPr lang="en-US" sz="2000" dirty="0">
              <a:solidFill>
                <a:prstClr val="black">
                  <a:lumMod val="85000"/>
                </a:prst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6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27" y="173181"/>
            <a:ext cx="8596668" cy="130232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Adding </a:t>
            </a:r>
            <a:r>
              <a:rPr lang="en-US" sz="2800" b="1" dirty="0" smtClean="0"/>
              <a:t>a ‘help menu’ </a:t>
            </a:r>
            <a:r>
              <a:rPr lang="en-US" sz="2800" b="1" dirty="0" smtClean="0"/>
              <a:t>to 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bbapi</a:t>
            </a:r>
            <a:r>
              <a:rPr lang="en-US" sz="2800" b="1" dirty="0" smtClean="0"/>
              <a:t>-user</a:t>
            </a:r>
            <a:r>
              <a:rPr lang="en-US" sz="2800" dirty="0" smtClean="0"/>
              <a:t>:</a:t>
            </a:r>
            <a:br>
              <a:rPr lang="en-US" sz="2800" dirty="0" smtClean="0"/>
            </a:br>
            <a:r>
              <a:rPr lang="en-US" sz="2800" dirty="0" smtClean="0"/>
              <a:t>with the </a:t>
            </a:r>
            <a:r>
              <a:rPr lang="en-US" sz="2800" b="1" dirty="0" smtClean="0"/>
              <a:t>ARGPARSE module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27" y="1226635"/>
            <a:ext cx="8847975" cy="56313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dirty="0" err="1" smtClean="0">
                <a:solidFill>
                  <a:schemeClr val="accent2"/>
                </a:solidFill>
              </a:rPr>
              <a:t>bbapi</a:t>
            </a:r>
            <a:r>
              <a:rPr lang="en-US" sz="2100" dirty="0" smtClean="0">
                <a:solidFill>
                  <a:schemeClr val="accent2"/>
                </a:solidFill>
              </a:rPr>
              <a:t>-user </a:t>
            </a:r>
            <a:r>
              <a:rPr lang="en-US" sz="2100" dirty="0" smtClean="0">
                <a:solidFill>
                  <a:schemeClr val="accent2"/>
                </a:solidFill>
              </a:rPr>
              <a:t>-–</a:t>
            </a:r>
            <a:r>
              <a:rPr lang="en-US" sz="2100" dirty="0" smtClean="0">
                <a:solidFill>
                  <a:schemeClr val="accent2"/>
                </a:solidFill>
              </a:rPr>
              <a:t>help   </a:t>
            </a:r>
            <a:r>
              <a:rPr lang="en-US" sz="2100" dirty="0" smtClean="0"/>
              <a:t>will display Command-Line Usage and Help information</a:t>
            </a:r>
          </a:p>
          <a:p>
            <a:pPr marL="0" indent="0">
              <a:buNone/>
            </a:pPr>
            <a:r>
              <a:rPr lang="en-US" sz="2100" dirty="0"/>
              <a:t>-bash-4.1$ </a:t>
            </a:r>
            <a:r>
              <a:rPr lang="en-US" sz="2100" dirty="0" err="1">
                <a:solidFill>
                  <a:schemeClr val="accent2"/>
                </a:solidFill>
              </a:rPr>
              <a:t>bbapi</a:t>
            </a:r>
            <a:r>
              <a:rPr lang="en-US" sz="2100" dirty="0">
                <a:solidFill>
                  <a:schemeClr val="accent2"/>
                </a:solidFill>
              </a:rPr>
              <a:t>-user --help</a:t>
            </a:r>
          </a:p>
          <a:p>
            <a:pPr marL="0" indent="0">
              <a:buNone/>
            </a:pPr>
            <a:r>
              <a:rPr lang="en-US" sz="2100" dirty="0"/>
              <a:t>usage: </a:t>
            </a:r>
            <a:r>
              <a:rPr lang="en-US" sz="2100" dirty="0" err="1"/>
              <a:t>bbapi</a:t>
            </a:r>
            <a:r>
              <a:rPr lang="en-US" sz="2100" dirty="0"/>
              <a:t>-user [-h] [-t TARGET] {</a:t>
            </a:r>
            <a:r>
              <a:rPr lang="en-US" sz="2100" dirty="0" err="1"/>
              <a:t>get,create,list,update,listall,delete</a:t>
            </a:r>
            <a:r>
              <a:rPr lang="en-US" sz="2100" dirty="0"/>
              <a:t>} ...</a:t>
            </a:r>
          </a:p>
          <a:p>
            <a:pPr marL="0" indent="0">
              <a:buNone/>
            </a:pPr>
            <a:r>
              <a:rPr lang="en-US" sz="2100" dirty="0" smtClean="0"/>
              <a:t>Process </a:t>
            </a:r>
            <a:r>
              <a:rPr lang="en-US" sz="2100" dirty="0"/>
              <a:t>some command line </a:t>
            </a:r>
            <a:r>
              <a:rPr lang="en-US" sz="2100" dirty="0" smtClean="0"/>
              <a:t>Arguments</a:t>
            </a:r>
          </a:p>
          <a:p>
            <a:pPr marL="0" indent="0">
              <a:buNone/>
            </a:pPr>
            <a:r>
              <a:rPr lang="en-US" sz="2100" dirty="0" smtClean="0"/>
              <a:t>positional </a:t>
            </a:r>
            <a:r>
              <a:rPr lang="en-US" sz="2100" dirty="0"/>
              <a:t>arguments:</a:t>
            </a:r>
          </a:p>
          <a:p>
            <a:pPr marL="0" indent="0">
              <a:buNone/>
            </a:pPr>
            <a:r>
              <a:rPr lang="en-US" sz="2100" dirty="0"/>
              <a:t>  </a:t>
            </a:r>
            <a:r>
              <a:rPr lang="en-US" sz="2300" dirty="0"/>
              <a:t>{</a:t>
            </a:r>
            <a:r>
              <a:rPr lang="en-US" sz="2300" dirty="0" err="1"/>
              <a:t>get,create,list,update,listall,delete</a:t>
            </a:r>
            <a:r>
              <a:rPr lang="en-US" sz="2300" dirty="0"/>
              <a:t>}</a:t>
            </a:r>
          </a:p>
          <a:p>
            <a:pPr marL="0" indent="0">
              <a:buNone/>
            </a:pPr>
            <a:r>
              <a:rPr lang="en-US" sz="2100" dirty="0"/>
              <a:t>                        operational commands: </a:t>
            </a:r>
            <a:r>
              <a:rPr lang="en-US" sz="2300" dirty="0"/>
              <a:t>get, list, update, </a:t>
            </a:r>
            <a:r>
              <a:rPr lang="en-US" sz="2300" dirty="0" smtClean="0"/>
              <a:t>create, delete</a:t>
            </a:r>
            <a:endParaRPr lang="en-US" sz="2300" dirty="0"/>
          </a:p>
          <a:p>
            <a:pPr marL="0" indent="0">
              <a:buNone/>
            </a:pPr>
            <a:r>
              <a:rPr lang="en-US" sz="2100" dirty="0"/>
              <a:t>    update        </a:t>
            </a:r>
            <a:r>
              <a:rPr lang="en-US" sz="2100" dirty="0" err="1" smtClean="0"/>
              <a:t>update</a:t>
            </a:r>
            <a:r>
              <a:rPr lang="en-US" sz="2100" dirty="0" smtClean="0"/>
              <a:t> </a:t>
            </a:r>
            <a:r>
              <a:rPr lang="en-US" sz="2100" dirty="0"/>
              <a:t>USERID records parameters</a:t>
            </a:r>
          </a:p>
          <a:p>
            <a:pPr marL="0" indent="0">
              <a:buNone/>
            </a:pPr>
            <a:r>
              <a:rPr lang="en-US" sz="2100" dirty="0"/>
              <a:t>    get             </a:t>
            </a:r>
            <a:r>
              <a:rPr lang="en-US" sz="2100" dirty="0" err="1" smtClean="0"/>
              <a:t>get</a:t>
            </a:r>
            <a:r>
              <a:rPr lang="en-US" sz="2100" dirty="0" smtClean="0"/>
              <a:t> </a:t>
            </a:r>
            <a:r>
              <a:rPr lang="en-US" sz="2100" dirty="0"/>
              <a:t>single user record</a:t>
            </a:r>
          </a:p>
          <a:p>
            <a:pPr marL="0" indent="0">
              <a:buNone/>
            </a:pPr>
            <a:r>
              <a:rPr lang="en-US" sz="2100" dirty="0"/>
              <a:t>    list             </a:t>
            </a:r>
            <a:r>
              <a:rPr lang="en-US" sz="2100" dirty="0" smtClean="0"/>
              <a:t> </a:t>
            </a:r>
            <a:r>
              <a:rPr lang="en-US" sz="2100" dirty="0" err="1"/>
              <a:t>list</a:t>
            </a:r>
            <a:r>
              <a:rPr lang="en-US" sz="2100" dirty="0"/>
              <a:t> all USERIDs like the USERID</a:t>
            </a:r>
          </a:p>
          <a:p>
            <a:pPr marL="0" indent="0">
              <a:buNone/>
            </a:pPr>
            <a:r>
              <a:rPr lang="en-US" sz="2100" dirty="0"/>
              <a:t>    </a:t>
            </a:r>
            <a:r>
              <a:rPr lang="en-US" sz="2100" dirty="0" err="1"/>
              <a:t>listall</a:t>
            </a:r>
            <a:r>
              <a:rPr lang="en-US" sz="2100" dirty="0"/>
              <a:t>           </a:t>
            </a:r>
            <a:r>
              <a:rPr lang="en-US" sz="2100" dirty="0" smtClean="0"/>
              <a:t>list </a:t>
            </a:r>
            <a:r>
              <a:rPr lang="en-US" sz="2100" dirty="0"/>
              <a:t>all USERIDs</a:t>
            </a:r>
          </a:p>
          <a:p>
            <a:pPr marL="0" indent="0">
              <a:buNone/>
            </a:pPr>
            <a:r>
              <a:rPr lang="en-US" sz="2100" dirty="0"/>
              <a:t>    delete          </a:t>
            </a:r>
            <a:r>
              <a:rPr lang="en-US" sz="2100" dirty="0" err="1" smtClean="0"/>
              <a:t>delete</a:t>
            </a:r>
            <a:r>
              <a:rPr lang="en-US" sz="2100" dirty="0" smtClean="0"/>
              <a:t> </a:t>
            </a:r>
            <a:r>
              <a:rPr lang="en-US" sz="2100" dirty="0"/>
              <a:t>USERID</a:t>
            </a:r>
          </a:p>
          <a:p>
            <a:pPr marL="0" indent="0">
              <a:buNone/>
            </a:pPr>
            <a:r>
              <a:rPr lang="en-US" sz="2100" dirty="0"/>
              <a:t>    create          </a:t>
            </a:r>
            <a:r>
              <a:rPr lang="en-US" sz="2100" dirty="0" err="1" smtClean="0"/>
              <a:t>create</a:t>
            </a:r>
            <a:r>
              <a:rPr lang="en-US" sz="2100" dirty="0" smtClean="0"/>
              <a:t> USERID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optional arguments:</a:t>
            </a:r>
          </a:p>
          <a:p>
            <a:pPr marL="0" indent="0">
              <a:buNone/>
            </a:pPr>
            <a:r>
              <a:rPr lang="en-US" sz="2100" dirty="0"/>
              <a:t>  -h, --help            show this help message and exit</a:t>
            </a:r>
          </a:p>
          <a:p>
            <a:pPr marL="0" indent="0">
              <a:buNone/>
            </a:pPr>
            <a:r>
              <a:rPr lang="en-US" sz="2100" dirty="0"/>
              <a:t>  -t TARGET, --target </a:t>
            </a:r>
            <a:r>
              <a:rPr lang="en-US" sz="2100" dirty="0" err="1"/>
              <a:t>TARGET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                        -t TARGET_BB_INSTANCE: </a:t>
            </a:r>
            <a:r>
              <a:rPr lang="en-US" sz="2100" dirty="0" smtClean="0"/>
              <a:t>TEST</a:t>
            </a:r>
            <a:r>
              <a:rPr lang="en-US" sz="2100" dirty="0"/>
              <a:t>, STAGE, </a:t>
            </a:r>
            <a:r>
              <a:rPr lang="en-US" sz="2100" dirty="0" smtClean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0023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601" y="318654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Some </a:t>
            </a:r>
            <a:r>
              <a:rPr lang="en-US" sz="3200" dirty="0" smtClean="0"/>
              <a:t>Blackboard Admin can be Boring</a:t>
            </a:r>
            <a:r>
              <a:rPr lang="en-US" sz="3200" dirty="0"/>
              <a:t>!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648" y="979054"/>
            <a:ext cx="9113116" cy="18992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bor·ing</a:t>
            </a:r>
            <a:r>
              <a:rPr lang="en-US" dirty="0" smtClean="0"/>
              <a:t> /</a:t>
            </a:r>
            <a:r>
              <a:rPr lang="en-US" dirty="0"/>
              <a:t>ˈ</a:t>
            </a:r>
            <a:r>
              <a:rPr lang="en-US" dirty="0" err="1" smtClean="0"/>
              <a:t>bôriNG</a:t>
            </a:r>
            <a:r>
              <a:rPr lang="en-US" dirty="0" smtClean="0"/>
              <a:t>/ adjective</a:t>
            </a: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definition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dirty="0" smtClean="0"/>
              <a:t>not </a:t>
            </a:r>
            <a:r>
              <a:rPr lang="en-US" dirty="0"/>
              <a:t>interesting; </a:t>
            </a:r>
            <a:r>
              <a:rPr lang="en-US" dirty="0" smtClean="0"/>
              <a:t>tedious, repetitious</a:t>
            </a:r>
          </a:p>
          <a:p>
            <a:pPr marL="0" lvl="0" indent="0">
              <a:buClr>
                <a:srgbClr val="90C226"/>
              </a:buClr>
              <a:buNone/>
            </a:pPr>
            <a:r>
              <a:rPr lang="en-US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synonym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tedious, dull, monotonous, repetitive, mechanical</a:t>
            </a: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;</a:t>
            </a:r>
            <a:endParaRPr lang="en-US" dirty="0"/>
          </a:p>
          <a:p>
            <a:pPr marL="0" indent="0">
              <a:buNone/>
            </a:pPr>
            <a:r>
              <a:rPr lang="en-US" sz="2000" i="1" dirty="0"/>
              <a:t>u</a:t>
            </a:r>
            <a:r>
              <a:rPr lang="en-US" sz="2000" i="1" dirty="0" smtClean="0"/>
              <a:t>sage</a:t>
            </a:r>
            <a:r>
              <a:rPr lang="en-US" sz="2000" dirty="0" smtClean="0"/>
              <a:t>: “</a:t>
            </a:r>
            <a:r>
              <a:rPr lang="en-US" sz="2000" b="1" dirty="0" smtClean="0"/>
              <a:t>Creating </a:t>
            </a:r>
            <a:r>
              <a:rPr lang="en-US" sz="2000" b="1" dirty="0" smtClean="0"/>
              <a:t>thousands</a:t>
            </a:r>
            <a:r>
              <a:rPr lang="en-US" sz="2000" b="1" dirty="0" smtClean="0"/>
              <a:t> </a:t>
            </a:r>
            <a:r>
              <a:rPr lang="en-US" sz="2000" b="1" dirty="0" smtClean="0"/>
              <a:t>of courses by cutting and pasting info from this spreadsheet into our Blackboard system </a:t>
            </a:r>
            <a:r>
              <a:rPr lang="en-US" sz="2000" b="1" dirty="0" smtClean="0"/>
              <a:t>could get </a:t>
            </a:r>
            <a:r>
              <a:rPr lang="en-US" sz="2000" b="1" dirty="0" smtClean="0"/>
              <a:t>rather boring</a:t>
            </a:r>
            <a:r>
              <a:rPr lang="en-US" sz="2000" dirty="0" smtClean="0"/>
              <a:t>"</a:t>
            </a:r>
            <a:endParaRPr lang="en-US" sz="2000" dirty="0"/>
          </a:p>
        </p:txBody>
      </p:sp>
      <p:pic>
        <p:nvPicPr>
          <p:cNvPr id="3076" name="Picture 4" descr="Image result for images from the OFFIC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1" y="2878283"/>
            <a:ext cx="9061163" cy="387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94" y="189923"/>
            <a:ext cx="2614862" cy="17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81000"/>
            <a:ext cx="8596668" cy="1012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DEMO4: </a:t>
            </a:r>
            <a:br>
              <a:rPr lang="en-US" dirty="0" smtClean="0"/>
            </a:br>
            <a:r>
              <a:rPr lang="en-US" b="1" dirty="0" err="1" smtClean="0"/>
              <a:t>bbapi</a:t>
            </a:r>
            <a:r>
              <a:rPr lang="en-US" b="1" dirty="0" smtClean="0"/>
              <a:t>-user</a:t>
            </a:r>
            <a:r>
              <a:rPr lang="en-US" dirty="0" smtClean="0"/>
              <a:t> </a:t>
            </a:r>
            <a:r>
              <a:rPr lang="en-US" dirty="0" smtClean="0"/>
              <a:t>API Client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7285"/>
            <a:ext cx="8596668" cy="4354077"/>
          </a:xfrm>
        </p:spPr>
        <p:txBody>
          <a:bodyPr/>
          <a:lstStyle/>
          <a:p>
            <a:pPr marL="0" lvl="0" indent="0">
              <a:buClr>
                <a:srgbClr val="90C226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Get basic USER information: </a:t>
            </a:r>
            <a:r>
              <a:rPr lang="en-US" dirty="0" err="1">
                <a:solidFill>
                  <a:srgbClr val="54A021"/>
                </a:solidFill>
              </a:rPr>
              <a:t>bbapi</a:t>
            </a:r>
            <a:r>
              <a:rPr lang="en-US" dirty="0">
                <a:solidFill>
                  <a:srgbClr val="54A021"/>
                </a:solidFill>
              </a:rPr>
              <a:t>-user get USERID</a:t>
            </a:r>
          </a:p>
          <a:p>
            <a:pPr marL="0" lvl="0" indent="0">
              <a:buClr>
                <a:srgbClr val="90C226"/>
              </a:buClr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Change email address of USER: </a:t>
            </a:r>
            <a:r>
              <a:rPr lang="en-US" dirty="0" err="1">
                <a:solidFill>
                  <a:srgbClr val="54A021"/>
                </a:solidFill>
              </a:rPr>
              <a:t>bbapi</a:t>
            </a:r>
            <a:r>
              <a:rPr lang="en-US" dirty="0">
                <a:solidFill>
                  <a:srgbClr val="54A021"/>
                </a:solidFill>
              </a:rPr>
              <a:t>-user update USERID –e </a:t>
            </a:r>
            <a:r>
              <a:rPr lang="en-US" dirty="0" err="1">
                <a:solidFill>
                  <a:srgbClr val="54A021"/>
                </a:solidFill>
              </a:rPr>
              <a:t>EmailAddress</a:t>
            </a:r>
            <a:endParaRPr lang="en-US" dirty="0">
              <a:solidFill>
                <a:srgbClr val="54A021"/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Create a USERID: </a:t>
            </a:r>
            <a:r>
              <a:rPr lang="en-US" sz="1600" dirty="0" err="1">
                <a:solidFill>
                  <a:srgbClr val="54A021"/>
                </a:solidFill>
              </a:rPr>
              <a:t>bbapi</a:t>
            </a:r>
            <a:r>
              <a:rPr lang="en-US" sz="1600" dirty="0">
                <a:solidFill>
                  <a:srgbClr val="54A021"/>
                </a:solidFill>
              </a:rPr>
              <a:t>-user create USERID –e Email –f last –g first –p PWD –n NETID</a:t>
            </a:r>
          </a:p>
          <a:p>
            <a:pPr marL="0" lvl="0" indent="0">
              <a:buClr>
                <a:srgbClr val="90C226"/>
              </a:buClr>
              <a:buNone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Delete a USERID : </a:t>
            </a:r>
            <a:r>
              <a:rPr lang="en-US" dirty="0" err="1">
                <a:solidFill>
                  <a:srgbClr val="54A021"/>
                </a:solidFill>
              </a:rPr>
              <a:t>bbapi</a:t>
            </a:r>
            <a:r>
              <a:rPr lang="en-US" dirty="0">
                <a:solidFill>
                  <a:srgbClr val="54A021"/>
                </a:solidFill>
              </a:rPr>
              <a:t>-user delete USERID </a:t>
            </a:r>
          </a:p>
          <a:p>
            <a:pPr lvl="0">
              <a:buClr>
                <a:srgbClr val="90C226"/>
              </a:buClr>
            </a:pPr>
            <a:endParaRPr lang="en-US" sz="5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18" y="128790"/>
            <a:ext cx="8920711" cy="97879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Creating new</a:t>
            </a:r>
            <a:r>
              <a:rPr lang="en-US" sz="2800" b="1" dirty="0" smtClean="0"/>
              <a:t> </a:t>
            </a:r>
            <a:r>
              <a:rPr lang="en-US" sz="2800" b="1" dirty="0" smtClean="0"/>
              <a:t>API client </a:t>
            </a:r>
            <a:r>
              <a:rPr lang="en-US" sz="2800" b="1" dirty="0" smtClean="0"/>
              <a:t>scripts: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728" y="3306667"/>
            <a:ext cx="9996055" cy="376773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Once I had a basic </a:t>
            </a:r>
            <a:r>
              <a:rPr lang="en-US" sz="2000" b="1" dirty="0" err="1" smtClean="0">
                <a:solidFill>
                  <a:schemeClr val="accent2"/>
                </a:solidFill>
              </a:rPr>
              <a:t>bbapi</a:t>
            </a:r>
            <a:r>
              <a:rPr lang="en-US" sz="2000" b="1" dirty="0" smtClean="0">
                <a:solidFill>
                  <a:schemeClr val="accent2"/>
                </a:solidFill>
              </a:rPr>
              <a:t>-user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smtClean="0"/>
              <a:t>script working, I created </a:t>
            </a:r>
            <a:r>
              <a:rPr lang="en-US" sz="1600" dirty="0"/>
              <a:t>a</a:t>
            </a:r>
            <a:r>
              <a:rPr lang="en-US" sz="1600" dirty="0" smtClean="0"/>
              <a:t> new </a:t>
            </a:r>
            <a:r>
              <a:rPr lang="en-US" sz="2000" b="1" dirty="0" err="1" smtClean="0">
                <a:solidFill>
                  <a:schemeClr val="accent2"/>
                </a:solidFill>
              </a:rPr>
              <a:t>bbapi</a:t>
            </a:r>
            <a:r>
              <a:rPr lang="en-US" sz="2000" b="1" dirty="0" smtClean="0">
                <a:solidFill>
                  <a:schemeClr val="accent2"/>
                </a:solidFill>
              </a:rPr>
              <a:t>-course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smtClean="0"/>
              <a:t>script</a:t>
            </a:r>
          </a:p>
          <a:p>
            <a:r>
              <a:rPr lang="en-US" sz="1600" dirty="0" smtClean="0"/>
              <a:t>Approximately 80% of the code is the same between </a:t>
            </a:r>
            <a:r>
              <a:rPr lang="en-US" sz="1600" dirty="0" smtClean="0"/>
              <a:t>the scripts I developed:</a:t>
            </a:r>
            <a:endParaRPr lang="en-US" sz="1600" dirty="0" smtClean="0"/>
          </a:p>
          <a:p>
            <a:r>
              <a:rPr lang="en-US" sz="2000" b="1" dirty="0" err="1" smtClean="0">
                <a:solidFill>
                  <a:schemeClr val="accent2"/>
                </a:solidFill>
              </a:rPr>
              <a:t>bbapi</a:t>
            </a:r>
            <a:r>
              <a:rPr lang="en-US" sz="2000" b="1" dirty="0" smtClean="0">
                <a:solidFill>
                  <a:schemeClr val="accent2"/>
                </a:solidFill>
              </a:rPr>
              <a:t>-content</a:t>
            </a:r>
            <a:r>
              <a:rPr lang="en-US" sz="1600" dirty="0" smtClean="0">
                <a:solidFill>
                  <a:schemeClr val="accent2"/>
                </a:solidFill>
              </a:rPr>
              <a:t>  </a:t>
            </a:r>
            <a:r>
              <a:rPr lang="en-US" sz="1600" dirty="0" smtClean="0"/>
              <a:t>- CRUD for Bb course content items</a:t>
            </a:r>
          </a:p>
          <a:p>
            <a:r>
              <a:rPr lang="en-US" sz="2000" b="1" dirty="0" err="1" smtClean="0">
                <a:solidFill>
                  <a:schemeClr val="accent2"/>
                </a:solidFill>
              </a:rPr>
              <a:t>bapi-dsk</a:t>
            </a:r>
            <a:r>
              <a:rPr lang="en-US" sz="1600" b="1" dirty="0" smtClean="0">
                <a:solidFill>
                  <a:schemeClr val="accent2"/>
                </a:solidFill>
              </a:rPr>
              <a:t> </a:t>
            </a:r>
            <a:r>
              <a:rPr lang="en-US" sz="1600" dirty="0" smtClean="0"/>
              <a:t>– CRUD for Bb Data Source Key DSK management</a:t>
            </a:r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2000" b="1" dirty="0" err="1" smtClean="0">
                <a:solidFill>
                  <a:schemeClr val="accent2"/>
                </a:solidFill>
              </a:rPr>
              <a:t>bbapi</a:t>
            </a:r>
            <a:r>
              <a:rPr lang="en-US" sz="2000" b="1" dirty="0" smtClean="0">
                <a:solidFill>
                  <a:schemeClr val="accent2"/>
                </a:solidFill>
              </a:rPr>
              <a:t>-course-membership</a:t>
            </a:r>
            <a:r>
              <a:rPr lang="en-US" sz="1600" dirty="0" smtClean="0"/>
              <a:t> – CRUD for course enrollments; </a:t>
            </a:r>
            <a:r>
              <a:rPr lang="en-US" sz="1600" dirty="0" smtClean="0"/>
              <a:t>Students/Instructors</a:t>
            </a:r>
          </a:p>
          <a:p>
            <a:r>
              <a:rPr lang="en-US" sz="1600" dirty="0" smtClean="0"/>
              <a:t>I did not try to create Bb API scripts for ALL of the available Bb API endpoints! </a:t>
            </a:r>
          </a:p>
          <a:p>
            <a:r>
              <a:rPr lang="en-US" sz="1600" dirty="0" smtClean="0"/>
              <a:t>But</a:t>
            </a:r>
            <a:r>
              <a:rPr lang="en-US" sz="1600" dirty="0" smtClean="0"/>
              <a:t>, with just a few basic API scripts in place: </a:t>
            </a:r>
          </a:p>
          <a:p>
            <a:r>
              <a:rPr lang="en-US" sz="1600" dirty="0" smtClean="0"/>
              <a:t>I could </a:t>
            </a:r>
            <a:r>
              <a:rPr lang="en-US" sz="1600" dirty="0" smtClean="0"/>
              <a:t>Automate some boring processes and tedious tasks related to Blackboard Administration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7" y="2563941"/>
            <a:ext cx="10728101" cy="695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7" y="1996316"/>
            <a:ext cx="10728101" cy="567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7" y="1356656"/>
            <a:ext cx="10728101" cy="695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7" y="707571"/>
            <a:ext cx="10728101" cy="65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68" y="457200"/>
            <a:ext cx="9908390" cy="103414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DEMO5: </a:t>
            </a:r>
            <a:br>
              <a:rPr lang="en-US" sz="2800" dirty="0" smtClean="0"/>
            </a:br>
            <a:r>
              <a:rPr lang="en-US" sz="2800" dirty="0" err="1" smtClean="0"/>
              <a:t>bbapi</a:t>
            </a:r>
            <a:r>
              <a:rPr lang="en-US" sz="2800" dirty="0" smtClean="0"/>
              <a:t>-course </a:t>
            </a:r>
            <a:r>
              <a:rPr lang="en-US" sz="2800" dirty="0" smtClean="0"/>
              <a:t>&amp; </a:t>
            </a:r>
            <a:r>
              <a:rPr lang="en-US" sz="2800" dirty="0" err="1" smtClean="0"/>
              <a:t>bbapi</a:t>
            </a:r>
            <a:r>
              <a:rPr lang="en-US" sz="2800" dirty="0" smtClean="0"/>
              <a:t>-course-membership </a:t>
            </a:r>
            <a:r>
              <a:rPr lang="en-US" sz="2800" dirty="0" smtClean="0"/>
              <a:t>API </a:t>
            </a:r>
            <a:r>
              <a:rPr lang="en-US" sz="2800" dirty="0" smtClean="0"/>
              <a:t>Client Scripts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62" y="1692503"/>
            <a:ext cx="8596668" cy="4240211"/>
          </a:xfrm>
        </p:spPr>
        <p:txBody>
          <a:bodyPr/>
          <a:lstStyle/>
          <a:p>
            <a:r>
              <a:rPr lang="en-US" dirty="0" smtClean="0"/>
              <a:t>Copy a COURSE:   </a:t>
            </a:r>
            <a:r>
              <a:rPr lang="en-US" dirty="0" err="1" smtClean="0"/>
              <a:t>bbapi</a:t>
            </a:r>
            <a:r>
              <a:rPr lang="en-US" dirty="0" smtClean="0"/>
              <a:t>-course copy SOURCE –d DESTINATION</a:t>
            </a:r>
          </a:p>
          <a:p>
            <a:endParaRPr lang="en-US" dirty="0" smtClean="0"/>
          </a:p>
          <a:p>
            <a:r>
              <a:rPr lang="en-US" dirty="0" smtClean="0"/>
              <a:t>Read Course Info: </a:t>
            </a:r>
            <a:r>
              <a:rPr lang="en-US" dirty="0" err="1" smtClean="0"/>
              <a:t>bbapi</a:t>
            </a:r>
            <a:r>
              <a:rPr lang="en-US" dirty="0" smtClean="0"/>
              <a:t>-course get NEW_LACERTE_SANDBOX </a:t>
            </a:r>
          </a:p>
          <a:p>
            <a:endParaRPr lang="en-US" dirty="0" smtClean="0"/>
          </a:p>
          <a:p>
            <a:r>
              <a:rPr lang="en-US" dirty="0" smtClean="0"/>
              <a:t>Enroll Instructor: </a:t>
            </a:r>
            <a:r>
              <a:rPr lang="en-US" dirty="0" err="1" smtClean="0"/>
              <a:t>bbapi</a:t>
            </a:r>
            <a:r>
              <a:rPr lang="en-US" dirty="0" smtClean="0"/>
              <a:t>-course-membership create COURSE USER –r Instructor</a:t>
            </a:r>
          </a:p>
          <a:p>
            <a:endParaRPr lang="en-US" dirty="0" smtClean="0"/>
          </a:p>
          <a:p>
            <a:r>
              <a:rPr lang="en-US" dirty="0" smtClean="0"/>
              <a:t>Delete Course: </a:t>
            </a:r>
            <a:r>
              <a:rPr lang="en-US" dirty="0" err="1" smtClean="0"/>
              <a:t>bbapi</a:t>
            </a:r>
            <a:r>
              <a:rPr lang="en-US" dirty="0" smtClean="0"/>
              <a:t>-course delete NEW_LACERTE_SANDBOX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9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268" y="4103914"/>
            <a:ext cx="3299340" cy="275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09" y="632321"/>
            <a:ext cx="8405659" cy="6442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smtClean="0"/>
              <a:t>original </a:t>
            </a:r>
            <a:r>
              <a:rPr lang="en-US" sz="2800" dirty="0" smtClean="0"/>
              <a:t>‘boring’ WCC </a:t>
            </a:r>
            <a:r>
              <a:rPr lang="en-US" sz="2800" dirty="0" smtClean="0"/>
              <a:t>Bb course copy process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1518"/>
            <a:ext cx="9611590" cy="4449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Instructors </a:t>
            </a:r>
            <a:r>
              <a:rPr lang="en-US" sz="2000" dirty="0" smtClean="0"/>
              <a:t>submitted </a:t>
            </a:r>
            <a:r>
              <a:rPr lang="en-US" sz="2000" dirty="0" smtClean="0"/>
              <a:t>COURSE copy REQUESTS to our </a:t>
            </a:r>
            <a:r>
              <a:rPr lang="en-US" sz="2000" dirty="0" smtClean="0"/>
              <a:t>help-desk via a </a:t>
            </a:r>
            <a:r>
              <a:rPr lang="en-US" sz="2000" dirty="0" err="1" smtClean="0"/>
              <a:t>webform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The </a:t>
            </a:r>
            <a:r>
              <a:rPr lang="en-US" sz="2000" dirty="0" smtClean="0"/>
              <a:t>requests </a:t>
            </a:r>
            <a:r>
              <a:rPr lang="en-US" sz="2000" dirty="0" smtClean="0"/>
              <a:t>were</a:t>
            </a:r>
            <a:r>
              <a:rPr lang="en-US" sz="2000" dirty="0" smtClean="0"/>
              <a:t> </a:t>
            </a:r>
            <a:r>
              <a:rPr lang="en-US" sz="2000" dirty="0" smtClean="0"/>
              <a:t>documented and course copy info </a:t>
            </a:r>
            <a:r>
              <a:rPr lang="en-US" sz="2000" dirty="0" smtClean="0"/>
              <a:t>was </a:t>
            </a:r>
            <a:r>
              <a:rPr lang="en-US" sz="2000" dirty="0" smtClean="0"/>
              <a:t>collected and entered into </a:t>
            </a:r>
            <a:r>
              <a:rPr lang="en-US" sz="2000" dirty="0" smtClean="0"/>
              <a:t>a spreadsheet (or two) </a:t>
            </a:r>
          </a:p>
          <a:p>
            <a:r>
              <a:rPr lang="en-US" sz="2000" dirty="0" smtClean="0"/>
              <a:t>Staff workers </a:t>
            </a:r>
            <a:r>
              <a:rPr lang="en-US" sz="2000" dirty="0" smtClean="0"/>
              <a:t>were employed to manually copy/create </a:t>
            </a:r>
            <a:r>
              <a:rPr lang="en-US" sz="2000" dirty="0" smtClean="0"/>
              <a:t>each of these </a:t>
            </a:r>
            <a:r>
              <a:rPr lang="en-US" sz="2000" dirty="0" smtClean="0"/>
              <a:t>new courses and check them off the spreadsheet </a:t>
            </a:r>
            <a:r>
              <a:rPr lang="en-US" sz="2000" dirty="0" smtClean="0"/>
              <a:t>as completed. </a:t>
            </a:r>
            <a:endParaRPr lang="en-US" sz="2000" dirty="0" smtClean="0"/>
          </a:p>
          <a:p>
            <a:r>
              <a:rPr lang="en-US" sz="2000" dirty="0" smtClean="0"/>
              <a:t>Staff sent email to the Instructor to notify them that </a:t>
            </a:r>
            <a:r>
              <a:rPr lang="en-US" sz="2000" dirty="0" smtClean="0"/>
              <a:t>the new course was available, and the help desk “course copy request” ticket was marked ‘closed’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Course Copies  @ WCC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544" y="1662771"/>
            <a:ext cx="10521161" cy="4972205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did NOT try to change the existing </a:t>
            </a:r>
            <a:r>
              <a:rPr lang="en-US" dirty="0" smtClean="0"/>
              <a:t>HELP DESK COURSE COPY </a:t>
            </a:r>
            <a:r>
              <a:rPr lang="en-US" dirty="0"/>
              <a:t>REQUEST </a:t>
            </a:r>
            <a:r>
              <a:rPr lang="en-US" dirty="0" smtClean="0"/>
              <a:t>WORKFLOW!</a:t>
            </a:r>
            <a:endParaRPr lang="en-US" dirty="0"/>
          </a:p>
          <a:p>
            <a:r>
              <a:rPr lang="en-US" dirty="0"/>
              <a:t>We still collect Course Copy requests into an XLSX </a:t>
            </a:r>
            <a:r>
              <a:rPr lang="en-US" dirty="0" smtClean="0"/>
              <a:t>spreadsheet </a:t>
            </a:r>
            <a:r>
              <a:rPr lang="en-US" b="1" dirty="0" smtClean="0"/>
              <a:t>(because we like to party like it’s 1999!) </a:t>
            </a:r>
            <a:endParaRPr lang="en-US" b="1" dirty="0" smtClean="0"/>
          </a:p>
          <a:p>
            <a:r>
              <a:rPr lang="en-US" dirty="0" smtClean="0"/>
              <a:t>Six manual Steps </a:t>
            </a:r>
            <a:r>
              <a:rPr lang="en-US" dirty="0" smtClean="0"/>
              <a:t>were automated to complete </a:t>
            </a:r>
            <a:r>
              <a:rPr lang="en-US" dirty="0" smtClean="0"/>
              <a:t>these (old school) </a:t>
            </a:r>
            <a:r>
              <a:rPr lang="en-US" dirty="0" smtClean="0"/>
              <a:t>course </a:t>
            </a:r>
            <a:r>
              <a:rPr lang="en-US" dirty="0" smtClean="0"/>
              <a:t>copy </a:t>
            </a:r>
            <a:r>
              <a:rPr lang="en-US" dirty="0" smtClean="0"/>
              <a:t>requests: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1) Create a CSV file </a:t>
            </a:r>
            <a:r>
              <a:rPr lang="en-US" dirty="0" smtClean="0"/>
              <a:t>directly from the XLSX </a:t>
            </a:r>
            <a:r>
              <a:rPr lang="en-US" dirty="0" smtClean="0"/>
              <a:t>Excel file containing course copy requests</a:t>
            </a:r>
          </a:p>
          <a:p>
            <a:pPr marL="0" indent="0">
              <a:buNone/>
            </a:pPr>
            <a:r>
              <a:rPr lang="en-US" dirty="0" smtClean="0"/>
              <a:t>The new course </a:t>
            </a:r>
            <a:r>
              <a:rPr lang="en-US" dirty="0" smtClean="0"/>
              <a:t>copy request CSV file has the following format: </a:t>
            </a:r>
          </a:p>
          <a:p>
            <a:pPr marL="0" indent="0">
              <a:buNone/>
            </a:pPr>
            <a:r>
              <a:rPr lang="en-US" sz="1300" b="1" dirty="0" smtClean="0"/>
              <a:t>TERM</a:t>
            </a:r>
            <a:r>
              <a:rPr lang="en-US" sz="1300" b="1" dirty="0" smtClean="0"/>
              <a:t>, CRN, SOURCE, </a:t>
            </a:r>
            <a:r>
              <a:rPr lang="en-US" sz="1300" b="1" dirty="0" smtClean="0">
                <a:solidFill>
                  <a:schemeClr val="accent2"/>
                </a:solidFill>
              </a:rPr>
              <a:t>TARGET</a:t>
            </a:r>
            <a:r>
              <a:rPr lang="en-US" sz="1300" b="1" dirty="0" smtClean="0"/>
              <a:t>, NAME, ENROLLMENTS</a:t>
            </a:r>
            <a:endParaRPr lang="en-US" sz="1300" b="1" dirty="0"/>
          </a:p>
          <a:p>
            <a:pPr marL="0" indent="0">
              <a:buNone/>
            </a:pPr>
            <a:r>
              <a:rPr lang="en-US" sz="1300" b="1" dirty="0" smtClean="0"/>
              <a:t>201905,51299,D_MASTER-ENG-200-DL,</a:t>
            </a:r>
            <a:r>
              <a:rPr lang="en-US" sz="1300" b="1" dirty="0" smtClean="0">
                <a:solidFill>
                  <a:schemeClr val="accent2"/>
                </a:solidFill>
              </a:rPr>
              <a:t>W_ENG-200-DL-DW1-AR-S19</a:t>
            </a:r>
            <a:r>
              <a:rPr lang="en-US" sz="1300" b="1" dirty="0" smtClean="0"/>
              <a:t>,ENG </a:t>
            </a:r>
            <a:r>
              <a:rPr lang="en-US" sz="1300" b="1" dirty="0"/>
              <a:t>200: Shakespeare Online </a:t>
            </a:r>
            <a:r>
              <a:rPr lang="en-US" sz="1300" b="1" dirty="0" smtClean="0"/>
              <a:t>DW1 </a:t>
            </a:r>
            <a:r>
              <a:rPr lang="en-US" sz="1300" b="1" dirty="0" smtClean="0"/>
              <a:t>Spring 2019,ariedy|gecclest   </a:t>
            </a:r>
            <a:r>
              <a:rPr lang="en-US" sz="1300" b="1" dirty="0" smtClean="0"/>
              <a:t>    </a:t>
            </a:r>
            <a:endParaRPr lang="en-US" sz="1300" b="1" dirty="0" smtClean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) Use an API call to create an exact copy of the old </a:t>
            </a:r>
            <a:r>
              <a:rPr lang="en-US" dirty="0" smtClean="0"/>
              <a:t>course-ID as a new course-ID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) Rename the new course </a:t>
            </a:r>
            <a:r>
              <a:rPr lang="en-US" dirty="0" smtClean="0"/>
              <a:t>name (long </a:t>
            </a:r>
            <a:r>
              <a:rPr lang="en-US" dirty="0" smtClean="0"/>
              <a:t>descriptive name) </a:t>
            </a:r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) Remove all existing enrollments </a:t>
            </a:r>
            <a:r>
              <a:rPr lang="en-US" dirty="0" smtClean="0"/>
              <a:t>(since API only performs EXACT copy)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) Enroll </a:t>
            </a:r>
            <a:r>
              <a:rPr lang="en-US" dirty="0" smtClean="0"/>
              <a:t>assigned Instructor(s</a:t>
            </a:r>
            <a:r>
              <a:rPr lang="en-US" dirty="0" smtClean="0"/>
              <a:t>) into the course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</a:t>
            </a:r>
            <a:r>
              <a:rPr lang="en-US" dirty="0" smtClean="0"/>
              <a:t>) Notify Instructors via email that new course is </a:t>
            </a:r>
            <a:r>
              <a:rPr lang="en-US" dirty="0" smtClean="0"/>
              <a:t>available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43" y="4650059"/>
            <a:ext cx="2906486" cy="22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63286"/>
            <a:ext cx="8596668" cy="176711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DEMO6</a:t>
            </a:r>
            <a:r>
              <a:rPr lang="en-US" sz="3200" smtClean="0"/>
              <a:t>: </a:t>
            </a:r>
            <a:br>
              <a:rPr lang="en-US" sz="3200" smtClean="0"/>
            </a:br>
            <a:r>
              <a:rPr lang="en-US" sz="3200" smtClean="0"/>
              <a:t>AUTO </a:t>
            </a:r>
            <a:r>
              <a:rPr lang="en-US" sz="3200" dirty="0" smtClean="0"/>
              <a:t>COURSE COPY FROM XLSX FILE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7887"/>
            <a:ext cx="8596668" cy="5289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1) CSV file is created from the XLSX spreadsheet on a network drive</a:t>
            </a:r>
          </a:p>
          <a:p>
            <a:pPr marL="0" indent="0">
              <a:buNone/>
            </a:pPr>
            <a:r>
              <a:rPr lang="en-US" dirty="0" smtClean="0"/>
              <a:t>2) CSV FILE is checked to ensure it contains VALID data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 smtClean="0"/>
              <a:t>pending course </a:t>
            </a:r>
            <a:r>
              <a:rPr lang="en-US" dirty="0" smtClean="0"/>
              <a:t>copy </a:t>
            </a:r>
            <a:r>
              <a:rPr lang="en-US" dirty="0" smtClean="0"/>
              <a:t>requests from </a:t>
            </a:r>
            <a:r>
              <a:rPr lang="en-US" dirty="0" smtClean="0"/>
              <a:t>CSV file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stored </a:t>
            </a:r>
            <a:r>
              <a:rPr lang="en-US" dirty="0" smtClean="0"/>
              <a:t>into SQLITE </a:t>
            </a:r>
            <a:r>
              <a:rPr lang="en-US" dirty="0"/>
              <a:t>d</a:t>
            </a:r>
            <a:r>
              <a:rPr lang="en-US" dirty="0" smtClean="0"/>
              <a:t>atabase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dirty="0" smtClean="0"/>
              <a:t>pending </a:t>
            </a:r>
            <a:r>
              <a:rPr lang="en-US" dirty="0" smtClean="0"/>
              <a:t>copy requests are read from database and </a:t>
            </a:r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2"/>
                </a:solidFill>
              </a:rPr>
              <a:t>bbapi</a:t>
            </a:r>
            <a:r>
              <a:rPr lang="en-US" dirty="0" smtClean="0">
                <a:solidFill>
                  <a:schemeClr val="accent2"/>
                </a:solidFill>
              </a:rPr>
              <a:t>-course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chemeClr val="accent2"/>
                </a:solidFill>
              </a:rPr>
              <a:t>bbapi</a:t>
            </a:r>
            <a:r>
              <a:rPr lang="en-US" dirty="0" smtClean="0">
                <a:solidFill>
                  <a:schemeClr val="accent2"/>
                </a:solidFill>
              </a:rPr>
              <a:t>-course-membership</a:t>
            </a:r>
            <a:r>
              <a:rPr lang="en-US" dirty="0" smtClean="0"/>
              <a:t> commands are executed in sequence:     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perform an exact copy of SOURCE Course to TARGET Course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alter new course as unavailable to students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un-enroll all users, Students and Instructors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enroll new Instructors into the new course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change course descriptive name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email Instructors that new course is ready</a:t>
            </a:r>
          </a:p>
          <a:p>
            <a:pPr marL="0" indent="0">
              <a:buNone/>
            </a:pPr>
            <a:r>
              <a:rPr lang="en-US" dirty="0" smtClean="0"/>
              <a:t>5) Mark the course copy as complete in SQLITE database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259" y="3568390"/>
            <a:ext cx="4449335" cy="30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6214"/>
            <a:ext cx="8596668" cy="1204765"/>
          </a:xfrm>
        </p:spPr>
        <p:txBody>
          <a:bodyPr/>
          <a:lstStyle/>
          <a:p>
            <a:r>
              <a:rPr lang="en-US" dirty="0" smtClean="0"/>
              <a:t>Beyond API calls – Using Python to access Website data and control Web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0979"/>
            <a:ext cx="6779534" cy="5144520"/>
          </a:xfrm>
        </p:spPr>
        <p:txBody>
          <a:bodyPr>
            <a:normAutofit/>
          </a:bodyPr>
          <a:lstStyle/>
          <a:p>
            <a:r>
              <a:rPr lang="en-US" dirty="0" smtClean="0"/>
              <a:t>The Bb API is great, but it cannot do everything…</a:t>
            </a:r>
          </a:p>
          <a:p>
            <a:r>
              <a:rPr lang="en-US" dirty="0" smtClean="0"/>
              <a:t>The Bb API does not ‘expose’ every possible Bb data operation as an API Endpoint</a:t>
            </a:r>
          </a:p>
          <a:p>
            <a:r>
              <a:rPr lang="en-US" dirty="0" smtClean="0"/>
              <a:t>For example: It cannot create Archives of courses, or Download course archive ZIP files</a:t>
            </a:r>
          </a:p>
          <a:p>
            <a:r>
              <a:rPr lang="en-US" dirty="0" smtClean="0"/>
              <a:t>BUT, not everything has to be done via the API: </a:t>
            </a:r>
          </a:p>
          <a:p>
            <a:r>
              <a:rPr lang="en-US" dirty="0" smtClean="0"/>
              <a:t>The “Automate the Boring Stuff” book has a few chapters describing how to use python to extract data from HTML webpages (</a:t>
            </a:r>
            <a:r>
              <a:rPr lang="en-US" b="1" dirty="0" smtClean="0"/>
              <a:t>web scraping</a:t>
            </a:r>
            <a:r>
              <a:rPr lang="en-US" dirty="0" smtClean="0"/>
              <a:t>) using the </a:t>
            </a:r>
            <a:r>
              <a:rPr lang="en-US" dirty="0" smtClean="0">
                <a:solidFill>
                  <a:schemeClr val="accent2"/>
                </a:solidFill>
              </a:rPr>
              <a:t>Beautiful Soup module </a:t>
            </a:r>
            <a:r>
              <a:rPr lang="en-US" dirty="0" smtClean="0"/>
              <a:t>and the </a:t>
            </a:r>
            <a:r>
              <a:rPr lang="en-US" dirty="0" smtClean="0">
                <a:solidFill>
                  <a:schemeClr val="accent2"/>
                </a:solidFill>
              </a:rPr>
              <a:t>Requests-HTML module. </a:t>
            </a:r>
          </a:p>
          <a:p>
            <a:r>
              <a:rPr lang="en-US" dirty="0" smtClean="0"/>
              <a:t>Another chapter describes how to how to program the control of a web browser (</a:t>
            </a:r>
            <a:r>
              <a:rPr lang="en-US" b="1" dirty="0" smtClean="0"/>
              <a:t>browser automation</a:t>
            </a:r>
            <a:r>
              <a:rPr lang="en-US" dirty="0" smtClean="0"/>
              <a:t>) using the </a:t>
            </a:r>
            <a:r>
              <a:rPr lang="en-US" dirty="0" smtClean="0">
                <a:solidFill>
                  <a:schemeClr val="accent2"/>
                </a:solidFill>
              </a:rPr>
              <a:t>Selenium module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nstead of a person manually moving the mouse and point/click on webpage menu selection items, the browser is controlled by the power of python!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41" y="1500979"/>
            <a:ext cx="4086225" cy="27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5686"/>
            <a:ext cx="8596668" cy="13843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DEMO7: </a:t>
            </a:r>
            <a:br>
              <a:rPr lang="en-US" sz="2800" dirty="0" smtClean="0"/>
            </a:br>
            <a:r>
              <a:rPr lang="en-US" sz="2800" dirty="0" smtClean="0"/>
              <a:t>Using </a:t>
            </a:r>
            <a:r>
              <a:rPr lang="en-US" sz="2800" dirty="0" smtClean="0"/>
              <a:t>Python SELENIUM </a:t>
            </a:r>
            <a:r>
              <a:rPr lang="en-US" sz="2800" dirty="0" smtClean="0"/>
              <a:t>module to Archive Courses </a:t>
            </a:r>
            <a:r>
              <a:rPr lang="en-US" sz="2800" dirty="0" smtClean="0"/>
              <a:t>by controlling a </a:t>
            </a:r>
            <a:r>
              <a:rPr lang="en-US" sz="2800" dirty="0" smtClean="0"/>
              <a:t>CHROME </a:t>
            </a:r>
            <a:r>
              <a:rPr lang="en-US" sz="2800" dirty="0" smtClean="0"/>
              <a:t>WEB BROWSER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00011"/>
            <a:ext cx="8775759" cy="4971245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smtClean="0">
                <a:solidFill>
                  <a:schemeClr val="accent2"/>
                </a:solidFill>
              </a:rPr>
              <a:t>Selenium web driver module </a:t>
            </a:r>
            <a:r>
              <a:rPr lang="en-US" sz="2000" dirty="0" smtClean="0"/>
              <a:t>allows a python program to interact with and control a web client program (Firefox/Chrome/</a:t>
            </a:r>
            <a:r>
              <a:rPr lang="en-US" sz="2000" dirty="0" err="1" smtClean="0"/>
              <a:t>etc</a:t>
            </a:r>
            <a:r>
              <a:rPr lang="en-US" sz="2000" dirty="0" smtClean="0"/>
              <a:t>) instead of manually pointing/clicking to accomplish a certain task on the Bb server. </a:t>
            </a:r>
          </a:p>
          <a:p>
            <a:r>
              <a:rPr lang="en-US" sz="2000" dirty="0" smtClean="0"/>
              <a:t>I used this method to Archive thousands of old </a:t>
            </a:r>
            <a:r>
              <a:rPr lang="en-US" sz="2000" dirty="0" smtClean="0"/>
              <a:t>courses</a:t>
            </a:r>
            <a:r>
              <a:rPr lang="en-US" sz="2000" dirty="0"/>
              <a:t> </a:t>
            </a:r>
            <a:r>
              <a:rPr lang="en-US" sz="2000" dirty="0" smtClean="0"/>
              <a:t>before deleting them</a:t>
            </a:r>
            <a:endParaRPr lang="en-US" sz="2000" dirty="0" smtClean="0"/>
          </a:p>
          <a:p>
            <a:r>
              <a:rPr lang="en-US" sz="2000" dirty="0" smtClean="0"/>
              <a:t>A similar python script allowed me to download these same </a:t>
            </a:r>
            <a:r>
              <a:rPr lang="en-US" sz="2000" dirty="0" smtClean="0"/>
              <a:t>archives to our </a:t>
            </a:r>
            <a:r>
              <a:rPr lang="en-US" sz="2000" dirty="0" smtClean="0"/>
              <a:t>SAN storage system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08" y="4495799"/>
            <a:ext cx="4838304" cy="17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13" y="4495799"/>
            <a:ext cx="1962150" cy="16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695" y="187357"/>
            <a:ext cx="8682506" cy="139750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Make your BLACKBOARD Data ‘FLY’ </a:t>
            </a:r>
            <a:br>
              <a:rPr lang="en-US" sz="3200" dirty="0" smtClean="0"/>
            </a:br>
            <a:r>
              <a:rPr lang="en-US" sz="3200" dirty="0" smtClean="0"/>
              <a:t>using </a:t>
            </a:r>
            <a:r>
              <a:rPr lang="en-US" sz="3200" dirty="0" smtClean="0"/>
              <a:t>Python </a:t>
            </a:r>
            <a:r>
              <a:rPr lang="en-US" sz="3200" dirty="0" smtClean="0"/>
              <a:t>with</a:t>
            </a:r>
            <a:r>
              <a:rPr lang="en-US" sz="3200" dirty="0" smtClean="0"/>
              <a:t> </a:t>
            </a:r>
            <a:r>
              <a:rPr lang="en-US" sz="3200" dirty="0" smtClean="0"/>
              <a:t>the Bb API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94" y="1401783"/>
            <a:ext cx="6444997" cy="4552703"/>
          </a:xfrm>
        </p:spPr>
        <p:txBody>
          <a:bodyPr>
            <a:normAutofit/>
          </a:bodyPr>
          <a:lstStyle/>
          <a:p>
            <a:r>
              <a:rPr lang="en-US" dirty="0" smtClean="0"/>
              <a:t>Interact with the </a:t>
            </a:r>
            <a:r>
              <a:rPr lang="en-US" dirty="0" smtClean="0"/>
              <a:t>powerful Blackboard </a:t>
            </a:r>
            <a:r>
              <a:rPr lang="en-US" dirty="0" smtClean="0"/>
              <a:t>API using </a:t>
            </a:r>
            <a:r>
              <a:rPr lang="en-US" dirty="0" smtClean="0"/>
              <a:t>Python </a:t>
            </a:r>
          </a:p>
          <a:p>
            <a:r>
              <a:rPr lang="en-US" dirty="0" smtClean="0"/>
              <a:t>Learn about </a:t>
            </a:r>
            <a:r>
              <a:rPr lang="en-US" dirty="0" smtClean="0"/>
              <a:t>Python MODULES </a:t>
            </a:r>
            <a:r>
              <a:rPr lang="en-US" dirty="0" smtClean="0"/>
              <a:t>to </a:t>
            </a:r>
            <a:r>
              <a:rPr lang="en-US" dirty="0" smtClean="0"/>
              <a:t>make </a:t>
            </a:r>
            <a:r>
              <a:rPr lang="en-US" dirty="0" smtClean="0"/>
              <a:t>API client programs </a:t>
            </a:r>
            <a:r>
              <a:rPr lang="en-US" dirty="0" smtClean="0"/>
              <a:t>EASY </a:t>
            </a:r>
            <a:r>
              <a:rPr lang="en-US" dirty="0" smtClean="0"/>
              <a:t>to </a:t>
            </a:r>
            <a:r>
              <a:rPr lang="en-US" dirty="0" smtClean="0"/>
              <a:t>code:  </a:t>
            </a:r>
            <a:r>
              <a:rPr lang="en-US" sz="2400" b="1" dirty="0" smtClean="0"/>
              <a:t>import antigravity  -&gt;</a:t>
            </a:r>
            <a:endParaRPr lang="en-US" sz="2400" b="1" dirty="0" smtClean="0"/>
          </a:p>
          <a:p>
            <a:r>
              <a:rPr lang="en-US" dirty="0" smtClean="0"/>
              <a:t>Find a </a:t>
            </a:r>
            <a:r>
              <a:rPr lang="en-US" dirty="0" smtClean="0"/>
              <a:t>boring Bb operation that </a:t>
            </a:r>
            <a:r>
              <a:rPr lang="en-US" dirty="0" smtClean="0"/>
              <a:t>you perform </a:t>
            </a:r>
            <a:r>
              <a:rPr lang="en-US" dirty="0" smtClean="0"/>
              <a:t>manually and </a:t>
            </a:r>
            <a:r>
              <a:rPr lang="en-US" dirty="0" smtClean="0"/>
              <a:t>automate it!</a:t>
            </a:r>
          </a:p>
          <a:p>
            <a:r>
              <a:rPr lang="en-US" dirty="0" smtClean="0"/>
              <a:t>Join a Python User </a:t>
            </a:r>
            <a:r>
              <a:rPr lang="en-US" dirty="0" smtClean="0"/>
              <a:t>group: view YouTube </a:t>
            </a:r>
            <a:r>
              <a:rPr lang="en-US" dirty="0" smtClean="0"/>
              <a:t>Python Tutorials </a:t>
            </a:r>
          </a:p>
          <a:p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 do not have to create a script that uses ALL of Bb API Endpoints at once </a:t>
            </a:r>
            <a:endParaRPr lang="en-US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dirty="0" smtClean="0"/>
              <a:t>KISS </a:t>
            </a:r>
            <a:r>
              <a:rPr lang="en-US" dirty="0" smtClean="0"/>
              <a:t>– Keep It Small and Simple to start.    </a:t>
            </a:r>
          </a:p>
          <a:p>
            <a:r>
              <a:rPr lang="en-US" dirty="0"/>
              <a:t>T</a:t>
            </a:r>
            <a:r>
              <a:rPr lang="en-US" dirty="0" smtClean="0"/>
              <a:t>ake </a:t>
            </a:r>
            <a:r>
              <a:rPr lang="en-US" dirty="0" smtClean="0"/>
              <a:t>control of your Bb </a:t>
            </a:r>
            <a:r>
              <a:rPr lang="en-US" dirty="0" smtClean="0"/>
              <a:t>data and make it ‘FLY’</a:t>
            </a:r>
            <a:endParaRPr lang="en-US" dirty="0" smtClean="0"/>
          </a:p>
          <a:p>
            <a:r>
              <a:rPr lang="en-US" b="1" dirty="0" smtClean="0"/>
              <a:t>Enroll in the WCC Python Programming Class: CPS 141 </a:t>
            </a:r>
            <a:r>
              <a:rPr lang="en-US" dirty="0" smtClean="0"/>
              <a:t>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92" y="187357"/>
            <a:ext cx="5470566" cy="65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84465"/>
            <a:ext cx="8978295" cy="11222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Enroll in a WCC Python class: </a:t>
            </a:r>
            <a:br>
              <a:rPr lang="en-US" sz="2800" dirty="0" smtClean="0"/>
            </a:br>
            <a:r>
              <a:rPr lang="en-US" sz="2800" b="1" dirty="0" smtClean="0"/>
              <a:t>CPS 141</a:t>
            </a:r>
            <a:r>
              <a:rPr lang="en-US" sz="2800" dirty="0"/>
              <a:t> </a:t>
            </a:r>
            <a:r>
              <a:rPr lang="en-US" sz="2800" b="1" dirty="0" smtClean="0"/>
              <a:t>Introduction </a:t>
            </a:r>
            <a:r>
              <a:rPr lang="en-US" sz="2800" b="1" dirty="0" smtClean="0"/>
              <a:t>to Programming Using Python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91145"/>
            <a:ext cx="8596668" cy="41502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06682"/>
            <a:ext cx="8373148" cy="5226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738" y="4333010"/>
            <a:ext cx="2674512" cy="21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491" y="2364259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is an “API” ?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12508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2771"/>
            <a:ext cx="8923866" cy="15276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Just like Monty Python’s parrot, my presentation is DONE/DEAD/OVER/KAPUT!    Thanks for attending!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3" y="1458687"/>
            <a:ext cx="9078686" cy="50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3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44700"/>
            <a:ext cx="8596668" cy="755102"/>
          </a:xfrm>
        </p:spPr>
        <p:txBody>
          <a:bodyPr/>
          <a:lstStyle/>
          <a:p>
            <a:r>
              <a:rPr lang="en-US" dirty="0" err="1" smtClean="0"/>
              <a:t>Pythonic</a:t>
            </a:r>
            <a:r>
              <a:rPr lang="en-US" dirty="0" smtClean="0"/>
              <a:t> </a:t>
            </a:r>
            <a:r>
              <a:rPr lang="en-US" dirty="0" smtClean="0"/>
              <a:t>Programming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99802"/>
            <a:ext cx="8596668" cy="504156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www.python.org   </a:t>
            </a:r>
            <a:r>
              <a:rPr lang="en-US" dirty="0" smtClean="0"/>
              <a:t>Python Software Foundation site 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coreyms.com   </a:t>
            </a:r>
            <a:r>
              <a:rPr lang="en-US" dirty="0" smtClean="0"/>
              <a:t>Beginner and Advanced Python Tutorials (YouTube) 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2.python-requests.org  </a:t>
            </a:r>
            <a:r>
              <a:rPr lang="en-US" dirty="0" smtClean="0"/>
              <a:t>Python Requests Module: HTTP for Humans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www.crummy.com/software/BeautifulSoup </a:t>
            </a:r>
            <a:r>
              <a:rPr lang="en-US" dirty="0" smtClean="0"/>
              <a:t>Python HTML web scraper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https://developer.blackboard.com</a:t>
            </a:r>
            <a:r>
              <a:rPr lang="en-US" dirty="0" smtClean="0">
                <a:solidFill>
                  <a:schemeClr val="accent2"/>
                </a:solidFill>
              </a:rPr>
              <a:t>/ </a:t>
            </a:r>
            <a:r>
              <a:rPr lang="en-US" dirty="0" smtClean="0"/>
              <a:t>Blackboard Developer API website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https://michipug.wordpress.com</a:t>
            </a:r>
            <a:r>
              <a:rPr lang="en-US" dirty="0" smtClean="0">
                <a:solidFill>
                  <a:schemeClr val="accent2"/>
                </a:solidFill>
              </a:rPr>
              <a:t>/  </a:t>
            </a:r>
            <a:r>
              <a:rPr lang="en-US" dirty="0" smtClean="0"/>
              <a:t>Python User Group @WCC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Thursdays</a:t>
            </a:r>
            <a:endParaRPr lang="en-US" dirty="0" smtClean="0"/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nostarch.com/pythonforkids </a:t>
            </a:r>
            <a:r>
              <a:rPr lang="en-US" dirty="0" smtClean="0"/>
              <a:t>Teach Your Kids Python!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https://www.oreilly.com</a:t>
            </a:r>
            <a:r>
              <a:rPr lang="en-US" dirty="0" smtClean="0">
                <a:solidFill>
                  <a:schemeClr val="accent2"/>
                </a:solidFill>
              </a:rPr>
              <a:t>/ </a:t>
            </a:r>
            <a:r>
              <a:rPr lang="en-US" dirty="0" smtClean="0"/>
              <a:t>O’Reilly Learning, Books &amp; Programming resources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smtClean="0">
                <a:solidFill>
                  <a:schemeClr val="accent2"/>
                </a:solidFill>
              </a:rPr>
              <a:t>www.pythonanywhere.com </a:t>
            </a:r>
            <a:r>
              <a:rPr lang="en-US" dirty="0" smtClean="0"/>
              <a:t>Free Cloud based Python Dev Environment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https://nostarch.com</a:t>
            </a:r>
            <a:r>
              <a:rPr lang="en-US" dirty="0" smtClean="0">
                <a:solidFill>
                  <a:schemeClr val="accent2"/>
                </a:solidFill>
              </a:rPr>
              <a:t>/ </a:t>
            </a:r>
            <a:r>
              <a:rPr lang="en-US" dirty="0" smtClean="0"/>
              <a:t>The finest in geek entertainment (and Python books)</a:t>
            </a:r>
          </a:p>
          <a:p>
            <a:r>
              <a:rPr lang="en-US" dirty="0">
                <a:solidFill>
                  <a:schemeClr val="accent2"/>
                </a:solidFill>
              </a:rPr>
              <a:t>https://stackoverflow.com</a:t>
            </a:r>
            <a:r>
              <a:rPr lang="en-US" dirty="0" smtClean="0">
                <a:solidFill>
                  <a:schemeClr val="accent2"/>
                </a:solidFill>
              </a:rPr>
              <a:t>/ </a:t>
            </a:r>
            <a:r>
              <a:rPr lang="en-US" dirty="0" smtClean="0"/>
              <a:t>Answers all your python/programming questions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6" y="5627998"/>
            <a:ext cx="3951199" cy="826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23" y="5486400"/>
            <a:ext cx="3465023" cy="968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45" y="5365087"/>
            <a:ext cx="1304881" cy="1200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35" y="5365087"/>
            <a:ext cx="2777678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561" y="5552605"/>
            <a:ext cx="1756987" cy="8256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490" y="373421"/>
            <a:ext cx="1687131" cy="1017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490" y="1712890"/>
            <a:ext cx="1687131" cy="711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490" y="2803815"/>
            <a:ext cx="1687131" cy="504125"/>
          </a:xfrm>
          <a:prstGeom prst="rect">
            <a:avLst/>
          </a:prstGeom>
        </p:spPr>
      </p:pic>
      <p:pic>
        <p:nvPicPr>
          <p:cNvPr id="4098" name="Picture 2" descr="Image result for python requests modu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60" y="3451537"/>
            <a:ext cx="1790162" cy="17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9308"/>
            <a:ext cx="8596668" cy="699655"/>
          </a:xfrm>
        </p:spPr>
        <p:txBody>
          <a:bodyPr/>
          <a:lstStyle/>
          <a:p>
            <a:r>
              <a:rPr lang="en-US" dirty="0" smtClean="0"/>
              <a:t>What is an IPA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918963"/>
            <a:ext cx="9283095" cy="4732107"/>
          </a:xfrm>
        </p:spPr>
        <p:txBody>
          <a:bodyPr/>
          <a:lstStyle/>
          <a:p>
            <a:pPr fontAlgn="t"/>
            <a:r>
              <a:rPr lang="en-US" dirty="0" smtClean="0">
                <a:solidFill>
                  <a:srgbClr val="222222"/>
                </a:solidFill>
                <a:latin typeface="Roboto"/>
              </a:rPr>
              <a:t>IPA  eye-pee-eh</a:t>
            </a:r>
            <a:endParaRPr lang="en-US" dirty="0">
              <a:solidFill>
                <a:srgbClr val="222222"/>
              </a:solidFill>
              <a:latin typeface="Roboto"/>
            </a:endParaRPr>
          </a:p>
          <a:p>
            <a:r>
              <a:rPr lang="fr-FR" sz="2000" i="1" dirty="0" err="1" smtClean="0">
                <a:solidFill>
                  <a:schemeClr val="tx1"/>
                </a:solidFill>
                <a:latin typeface="Roboto"/>
              </a:rPr>
              <a:t>noun</a:t>
            </a:r>
            <a:r>
              <a:rPr lang="fr-FR" sz="2000" dirty="0">
                <a:solidFill>
                  <a:schemeClr val="tx1"/>
                </a:solidFill>
                <a:latin typeface="Roboto"/>
              </a:rPr>
              <a:t>: </a:t>
            </a:r>
            <a:r>
              <a:rPr lang="fr-FR" sz="2000" b="1" dirty="0">
                <a:solidFill>
                  <a:schemeClr val="tx1"/>
                </a:solidFill>
                <a:latin typeface="Roboto"/>
              </a:rPr>
              <a:t>IPA</a:t>
            </a:r>
            <a:r>
              <a:rPr lang="fr-FR" sz="2000" dirty="0">
                <a:solidFill>
                  <a:schemeClr val="tx1"/>
                </a:solidFill>
                <a:latin typeface="Roboto"/>
              </a:rPr>
              <a:t>; </a:t>
            </a:r>
            <a:r>
              <a:rPr lang="fr-FR" sz="2000" i="1" dirty="0" err="1" smtClean="0">
                <a:solidFill>
                  <a:schemeClr val="tx1"/>
                </a:solidFill>
                <a:latin typeface="Roboto"/>
              </a:rPr>
              <a:t>abbreviation</a:t>
            </a:r>
            <a:r>
              <a:rPr lang="fr-FR" sz="2000" b="1" dirty="0" smtClean="0">
                <a:solidFill>
                  <a:schemeClr val="tx1"/>
                </a:solidFill>
                <a:latin typeface="Roboto"/>
              </a:rPr>
              <a:t>: </a:t>
            </a:r>
            <a:r>
              <a:rPr lang="fr-FR" sz="2000" b="1" dirty="0" err="1" smtClean="0">
                <a:solidFill>
                  <a:schemeClr val="tx1"/>
                </a:solidFill>
                <a:latin typeface="Roboto"/>
              </a:rPr>
              <a:t>India</a:t>
            </a:r>
            <a:r>
              <a:rPr lang="fr-FR" sz="2000" b="1" dirty="0" smtClean="0">
                <a:solidFill>
                  <a:schemeClr val="tx1"/>
                </a:solidFill>
                <a:latin typeface="Roboto"/>
              </a:rPr>
              <a:t> Pale Ale</a:t>
            </a:r>
            <a:r>
              <a:rPr lang="fr-FR" sz="2000" dirty="0" smtClean="0">
                <a:solidFill>
                  <a:schemeClr val="tx1"/>
                </a:solidFill>
                <a:latin typeface="Roboto"/>
              </a:rPr>
              <a:t>  </a:t>
            </a:r>
            <a:r>
              <a:rPr lang="fr-FR" sz="2000" i="1" dirty="0" err="1" smtClean="0">
                <a:solidFill>
                  <a:schemeClr val="tx1"/>
                </a:solidFill>
                <a:latin typeface="Roboto"/>
              </a:rPr>
              <a:t>synonym</a:t>
            </a:r>
            <a:r>
              <a:rPr lang="fr-FR" sz="2000" b="1" dirty="0" smtClean="0">
                <a:solidFill>
                  <a:schemeClr val="tx1"/>
                </a:solidFill>
                <a:latin typeface="Roboto"/>
              </a:rPr>
              <a:t>: 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</a:rPr>
              <a:t>BEER </a:t>
            </a:r>
            <a:endParaRPr lang="en-US" sz="2000" b="1" dirty="0">
              <a:solidFill>
                <a:schemeClr val="tx1"/>
              </a:solidFill>
              <a:latin typeface="Roboto"/>
            </a:endParaRPr>
          </a:p>
          <a:p>
            <a:pPr>
              <a:buFont typeface="+mj-lt"/>
              <a:buAutoNum type="arabicPeriod"/>
            </a:pPr>
            <a:r>
              <a:rPr lang="en-US" i="1" dirty="0">
                <a:solidFill>
                  <a:srgbClr val="222222"/>
                </a:solidFill>
                <a:latin typeface="Roboto"/>
              </a:rPr>
              <a:t>d</a:t>
            </a:r>
            <a:r>
              <a:rPr lang="en-US" i="1" dirty="0" smtClean="0">
                <a:solidFill>
                  <a:srgbClr val="222222"/>
                </a:solidFill>
                <a:latin typeface="Roboto"/>
              </a:rPr>
              <a:t>efinition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: a 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light-colored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beer similar to bitter, 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with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a higher than average alcohol and hop content</a:t>
            </a:r>
            <a:r>
              <a:rPr lang="en-US" dirty="0" smtClean="0">
                <a:solidFill>
                  <a:srgbClr val="222222"/>
                </a:solidFill>
                <a:latin typeface="Roboto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2000" i="1" dirty="0">
                <a:solidFill>
                  <a:srgbClr val="222222"/>
                </a:solidFill>
                <a:latin typeface="Roboto"/>
              </a:rPr>
              <a:t>u</a:t>
            </a:r>
            <a:r>
              <a:rPr lang="en-US" sz="2000" i="1" dirty="0" smtClean="0">
                <a:solidFill>
                  <a:srgbClr val="222222"/>
                </a:solidFill>
                <a:latin typeface="Roboto"/>
              </a:rPr>
              <a:t>sage</a:t>
            </a:r>
            <a:r>
              <a:rPr lang="en-US" sz="2000" dirty="0" smtClean="0">
                <a:solidFill>
                  <a:srgbClr val="222222"/>
                </a:solidFill>
                <a:latin typeface="Roboto"/>
              </a:rPr>
              <a:t>: “</a:t>
            </a:r>
            <a:r>
              <a:rPr lang="en-US" sz="2000" b="1" dirty="0">
                <a:solidFill>
                  <a:srgbClr val="222222"/>
                </a:solidFill>
                <a:latin typeface="Roboto"/>
              </a:rPr>
              <a:t>d</a:t>
            </a:r>
            <a:r>
              <a:rPr lang="en-US" sz="2000" b="1" dirty="0" smtClean="0">
                <a:solidFill>
                  <a:srgbClr val="222222"/>
                </a:solidFill>
                <a:latin typeface="Roboto"/>
              </a:rPr>
              <a:t>rinking Belgium IPA makes learning </a:t>
            </a:r>
            <a:r>
              <a:rPr lang="en-US" sz="2000" b="1" dirty="0" smtClean="0">
                <a:solidFill>
                  <a:srgbClr val="222222"/>
                </a:solidFill>
                <a:latin typeface="Roboto"/>
              </a:rPr>
              <a:t>the </a:t>
            </a:r>
            <a:r>
              <a:rPr lang="en-US" sz="2000" b="1" dirty="0" smtClean="0">
                <a:solidFill>
                  <a:srgbClr val="222222"/>
                </a:solidFill>
                <a:latin typeface="Roboto"/>
              </a:rPr>
              <a:t>Bb API less boring</a:t>
            </a:r>
            <a:r>
              <a:rPr lang="en-US" sz="2000" dirty="0" smtClean="0">
                <a:solidFill>
                  <a:srgbClr val="222222"/>
                </a:solidFill>
                <a:latin typeface="Roboto"/>
              </a:rPr>
              <a:t>”</a:t>
            </a:r>
            <a:endParaRPr lang="en-US" sz="2000" dirty="0">
              <a:solidFill>
                <a:srgbClr val="222222"/>
              </a:solidFill>
              <a:latin typeface="Roboto"/>
            </a:endParaRP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3" y="3124349"/>
            <a:ext cx="8354290" cy="32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269" y="422436"/>
            <a:ext cx="8596668" cy="1320800"/>
          </a:xfrm>
        </p:spPr>
        <p:txBody>
          <a:bodyPr/>
          <a:lstStyle/>
          <a:p>
            <a:r>
              <a:rPr lang="en-US" dirty="0" smtClean="0"/>
              <a:t>What is an API?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269" y="2532384"/>
            <a:ext cx="9360284" cy="3880773"/>
          </a:xfrm>
        </p:spPr>
        <p:txBody>
          <a:bodyPr>
            <a:normAutofit/>
          </a:bodyPr>
          <a:lstStyle/>
          <a:p>
            <a:pPr fontAlgn="t"/>
            <a:r>
              <a:rPr lang="en-US" sz="2400" dirty="0" smtClean="0">
                <a:solidFill>
                  <a:srgbClr val="222222"/>
                </a:solidFill>
                <a:latin typeface="Roboto"/>
              </a:rPr>
              <a:t>API  eh-pee-eye</a:t>
            </a:r>
            <a:endParaRPr lang="en-US" sz="2400" dirty="0">
              <a:solidFill>
                <a:srgbClr val="222222"/>
              </a:solidFill>
              <a:latin typeface="Roboto"/>
            </a:endParaRPr>
          </a:p>
          <a:p>
            <a:r>
              <a:rPr lang="en-US" sz="2400" i="1" dirty="0">
                <a:solidFill>
                  <a:srgbClr val="222222"/>
                </a:solidFill>
                <a:latin typeface="Roboto"/>
              </a:rPr>
              <a:t>n</a:t>
            </a:r>
            <a:r>
              <a:rPr lang="en-US" sz="2400" i="1" dirty="0" smtClean="0">
                <a:solidFill>
                  <a:srgbClr val="222222"/>
                </a:solidFill>
                <a:latin typeface="Roboto"/>
              </a:rPr>
              <a:t>oun: </a:t>
            </a:r>
            <a:r>
              <a:rPr lang="en-US" sz="2400" cap="all" dirty="0" smtClean="0">
                <a:solidFill>
                  <a:srgbClr val="222222"/>
                </a:solidFill>
                <a:latin typeface="Roboto"/>
              </a:rPr>
              <a:t>COMPUTING</a:t>
            </a:r>
          </a:p>
          <a:p>
            <a:r>
              <a:rPr lang="en-US" sz="2400" i="1" dirty="0" smtClean="0">
                <a:solidFill>
                  <a:srgbClr val="222222"/>
                </a:solidFill>
                <a:latin typeface="Roboto"/>
              </a:rPr>
              <a:t>abbreviation</a:t>
            </a:r>
            <a:r>
              <a:rPr lang="en-US" sz="2400" dirty="0">
                <a:solidFill>
                  <a:srgbClr val="222222"/>
                </a:solidFill>
                <a:latin typeface="Roboto"/>
              </a:rPr>
              <a:t>: </a:t>
            </a:r>
            <a:r>
              <a:rPr lang="en-US" sz="2400" b="1" dirty="0">
                <a:solidFill>
                  <a:srgbClr val="222222"/>
                </a:solidFill>
                <a:latin typeface="Roboto"/>
              </a:rPr>
              <a:t>Application Programming Interface</a:t>
            </a:r>
          </a:p>
          <a:p>
            <a:r>
              <a:rPr lang="en-US" sz="2400" i="1" dirty="0" smtClean="0">
                <a:solidFill>
                  <a:srgbClr val="222222"/>
                </a:solidFill>
                <a:latin typeface="Roboto"/>
              </a:rPr>
              <a:t>definition</a:t>
            </a:r>
            <a:r>
              <a:rPr lang="en-US" sz="2400" dirty="0" smtClean="0">
                <a:solidFill>
                  <a:srgbClr val="222222"/>
                </a:solidFill>
                <a:latin typeface="Roboto"/>
              </a:rPr>
              <a:t>:  a </a:t>
            </a:r>
            <a:r>
              <a:rPr lang="en-US" sz="2400" dirty="0">
                <a:solidFill>
                  <a:srgbClr val="222222"/>
                </a:solidFill>
                <a:latin typeface="Roboto"/>
              </a:rPr>
              <a:t>set of functions and procedures allowing the creation of applications that access the features or data of an operating system, application, or other </a:t>
            </a:r>
            <a:r>
              <a:rPr lang="en-US" sz="2400" dirty="0" smtClean="0">
                <a:solidFill>
                  <a:srgbClr val="222222"/>
                </a:solidFill>
                <a:latin typeface="Roboto"/>
              </a:rPr>
              <a:t>data service.</a:t>
            </a:r>
            <a:endParaRPr lang="en-US" sz="2400" dirty="0">
              <a:solidFill>
                <a:srgbClr val="222222"/>
              </a:solidFill>
              <a:latin typeface="Roboto"/>
            </a:endParaRPr>
          </a:p>
          <a:p>
            <a:r>
              <a:rPr lang="en-US" sz="2400" i="1" dirty="0" smtClean="0"/>
              <a:t>usage</a:t>
            </a:r>
            <a:r>
              <a:rPr lang="en-US" sz="2400" dirty="0" smtClean="0"/>
              <a:t>: “</a:t>
            </a:r>
            <a:r>
              <a:rPr lang="en-US" sz="2400" b="1" dirty="0" smtClean="0"/>
              <a:t>This API makes it easy to get </a:t>
            </a:r>
            <a:r>
              <a:rPr lang="en-US" sz="2400" b="1" dirty="0" smtClean="0"/>
              <a:t>data </a:t>
            </a:r>
            <a:r>
              <a:rPr lang="en-US" sz="2400" b="1" dirty="0" smtClean="0"/>
              <a:t>from my </a:t>
            </a:r>
            <a:r>
              <a:rPr lang="en-US" sz="2400" b="1" dirty="0" smtClean="0"/>
              <a:t>LMS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44" y="954087"/>
            <a:ext cx="5705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37" y="234054"/>
            <a:ext cx="10673338" cy="927253"/>
          </a:xfrm>
        </p:spPr>
        <p:txBody>
          <a:bodyPr>
            <a:normAutofit fontScale="90000"/>
          </a:bodyPr>
          <a:lstStyle/>
          <a:p>
            <a:r>
              <a:rPr lang="en-US" sz="3100" dirty="0" smtClean="0">
                <a:solidFill>
                  <a:schemeClr val="accent2"/>
                </a:solidFill>
              </a:rPr>
              <a:t>Web Servers serve HTML data to </a:t>
            </a:r>
            <a:r>
              <a:rPr lang="en-US" sz="3100" dirty="0">
                <a:solidFill>
                  <a:schemeClr val="accent2"/>
                </a:solidFill>
              </a:rPr>
              <a:t>W</a:t>
            </a:r>
            <a:r>
              <a:rPr lang="en-US" sz="3100" dirty="0" smtClean="0">
                <a:solidFill>
                  <a:schemeClr val="accent2"/>
                </a:solidFill>
              </a:rPr>
              <a:t>eb </a:t>
            </a:r>
            <a:r>
              <a:rPr lang="en-US" sz="3100" dirty="0">
                <a:solidFill>
                  <a:schemeClr val="accent2"/>
                </a:solidFill>
              </a:rPr>
              <a:t>B</a:t>
            </a:r>
            <a:r>
              <a:rPr lang="en-US" sz="3100" dirty="0" smtClean="0">
                <a:solidFill>
                  <a:schemeClr val="accent2"/>
                </a:solidFill>
              </a:rPr>
              <a:t>rowser Users</a:t>
            </a:r>
            <a:r>
              <a:rPr lang="en-US" sz="3100" dirty="0" smtClean="0">
                <a:solidFill>
                  <a:schemeClr val="accent2"/>
                </a:solidFill>
              </a:rPr>
              <a:t/>
            </a:r>
            <a:br>
              <a:rPr lang="en-US" sz="3100" dirty="0" smtClean="0">
                <a:solidFill>
                  <a:schemeClr val="accent2"/>
                </a:solidFill>
              </a:rPr>
            </a:br>
            <a:r>
              <a:rPr lang="en-US" sz="3100" dirty="0" smtClean="0">
                <a:solidFill>
                  <a:schemeClr val="accent2"/>
                </a:solidFill>
              </a:rPr>
              <a:t>Data Servers serve JSON data to </a:t>
            </a:r>
            <a:r>
              <a:rPr lang="en-US" sz="3100" dirty="0" smtClean="0">
                <a:solidFill>
                  <a:schemeClr val="accent2"/>
                </a:solidFill>
              </a:rPr>
              <a:t>API Client Applications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61307"/>
            <a:ext cx="8863445" cy="5509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Web Browser users </a:t>
            </a:r>
            <a:r>
              <a:rPr lang="en-US" dirty="0" smtClean="0"/>
              <a:t>request </a:t>
            </a:r>
            <a:r>
              <a:rPr lang="en-US" dirty="0" smtClean="0"/>
              <a:t>data </a:t>
            </a:r>
            <a:r>
              <a:rPr lang="en-US" dirty="0" smtClean="0"/>
              <a:t>from a Web Server using HTTP protocol</a:t>
            </a:r>
          </a:p>
          <a:p>
            <a:r>
              <a:rPr lang="en-US" dirty="0" smtClean="0"/>
              <a:t>Web Servers return the </a:t>
            </a:r>
            <a:r>
              <a:rPr lang="en-US" dirty="0" smtClean="0"/>
              <a:t>data </a:t>
            </a:r>
            <a:r>
              <a:rPr lang="en-US" dirty="0" smtClean="0"/>
              <a:t>in </a:t>
            </a:r>
            <a:r>
              <a:rPr lang="en-US" b="1" dirty="0" smtClean="0"/>
              <a:t>HTML </a:t>
            </a:r>
            <a:r>
              <a:rPr lang="en-US" b="1" dirty="0" smtClean="0"/>
              <a:t>format</a:t>
            </a:r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API Client programs request data from a Data Server </a:t>
            </a:r>
            <a:endParaRPr lang="en-US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Servers return data to the API client application in </a:t>
            </a:r>
            <a:r>
              <a:rPr 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JSON format 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4" y="1264794"/>
            <a:ext cx="2745364" cy="1478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3873587"/>
            <a:ext cx="2745364" cy="10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84465"/>
            <a:ext cx="8596669" cy="6026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</a:t>
            </a:r>
            <a:r>
              <a:rPr lang="en-US" dirty="0" smtClean="0"/>
              <a:t>I do with the</a:t>
            </a:r>
            <a:r>
              <a:rPr lang="en-US" dirty="0" smtClean="0"/>
              <a:t> </a:t>
            </a:r>
            <a:r>
              <a:rPr lang="en-US" dirty="0" smtClean="0"/>
              <a:t>Bb </a:t>
            </a:r>
            <a:r>
              <a:rPr lang="en-US" dirty="0" smtClean="0"/>
              <a:t>API?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187859"/>
            <a:ext cx="10796210" cy="53513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Most APIs allow a client program to control/handle data on a server in 4 ways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4 operations are sometimes referred to as </a:t>
            </a:r>
            <a:r>
              <a:rPr lang="en-US" sz="2600" dirty="0" smtClean="0">
                <a:solidFill>
                  <a:schemeClr val="accent2"/>
                </a:solidFill>
              </a:rPr>
              <a:t>CRUD</a:t>
            </a:r>
            <a:r>
              <a:rPr lang="en-US" dirty="0" smtClean="0"/>
              <a:t> operations</a:t>
            </a:r>
          </a:p>
          <a:p>
            <a:r>
              <a:rPr lang="en-US" sz="2200" b="1" dirty="0" smtClean="0"/>
              <a:t>API’s enable client </a:t>
            </a:r>
            <a:r>
              <a:rPr lang="en-US" sz="2200" b="1" dirty="0" smtClean="0"/>
              <a:t>apps</a:t>
            </a:r>
            <a:r>
              <a:rPr lang="en-US" sz="2200" b="1" dirty="0" smtClean="0"/>
              <a:t> </a:t>
            </a:r>
            <a:r>
              <a:rPr lang="en-US" sz="2200" b="1" dirty="0" smtClean="0"/>
              <a:t>to perform CRUD operations on data server resources</a:t>
            </a:r>
          </a:p>
          <a:p>
            <a:r>
              <a:rPr lang="en-US" dirty="0" smtClean="0"/>
              <a:t>Blackboard LEARN is a Data Application Server that serves Educational Course/Student/User/Content/Grades DATA in SEVERAL different ways:</a:t>
            </a:r>
          </a:p>
          <a:p>
            <a:pPr lvl="1"/>
            <a:r>
              <a:rPr lang="en-US" dirty="0" smtClean="0"/>
              <a:t>using data formatted as HTML (to a </a:t>
            </a:r>
            <a:r>
              <a:rPr lang="en-US" sz="2200" b="1" dirty="0" smtClean="0">
                <a:solidFill>
                  <a:schemeClr val="accent2"/>
                </a:solidFill>
              </a:rPr>
              <a:t>PERSON</a:t>
            </a:r>
            <a:r>
              <a:rPr lang="en-US" dirty="0" smtClean="0"/>
              <a:t> using a web browser client program)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data formatted as JSON (to a </a:t>
            </a:r>
            <a:r>
              <a:rPr lang="en-US" sz="2200" b="1" dirty="0" smtClean="0">
                <a:solidFill>
                  <a:schemeClr val="accent2"/>
                </a:solidFill>
              </a:rPr>
              <a:t>REST AP</a:t>
            </a:r>
            <a:r>
              <a:rPr lang="en-US" sz="2200" dirty="0" smtClean="0">
                <a:solidFill>
                  <a:schemeClr val="accent2"/>
                </a:solidFill>
              </a:rPr>
              <a:t>I </a:t>
            </a:r>
            <a:r>
              <a:rPr lang="en-US" dirty="0" smtClean="0"/>
              <a:t>client program)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data formatted as XML (to a </a:t>
            </a:r>
            <a:r>
              <a:rPr lang="en-US" sz="2200" b="1" dirty="0" smtClean="0">
                <a:solidFill>
                  <a:schemeClr val="accent2"/>
                </a:solidFill>
              </a:rPr>
              <a:t>SOAP API </a:t>
            </a:r>
            <a:r>
              <a:rPr lang="en-US" dirty="0" smtClean="0"/>
              <a:t>client program)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87" y="1525485"/>
            <a:ext cx="5164281" cy="22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09" y="609600"/>
            <a:ext cx="8827193" cy="1320800"/>
          </a:xfrm>
        </p:spPr>
        <p:txBody>
          <a:bodyPr/>
          <a:lstStyle/>
          <a:p>
            <a:r>
              <a:rPr lang="en-US" dirty="0" smtClean="0"/>
              <a:t>REST API vs SOAP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682" y="1475509"/>
            <a:ext cx="9538854" cy="5382491"/>
          </a:xfrm>
        </p:spPr>
        <p:txBody>
          <a:bodyPr>
            <a:normAutofit/>
          </a:bodyPr>
          <a:lstStyle/>
          <a:p>
            <a:pPr lvl="0">
              <a:buClr>
                <a:srgbClr val="90C226"/>
              </a:buClr>
            </a:pPr>
            <a:r>
              <a:rPr lang="en-US" sz="1700" dirty="0" smtClean="0">
                <a:solidFill>
                  <a:srgbClr val="54A021"/>
                </a:solidFill>
              </a:rPr>
              <a:t>REST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= </a:t>
            </a:r>
            <a:r>
              <a:rPr lang="en-US" sz="1700" dirty="0">
                <a:solidFill>
                  <a:srgbClr val="54A021"/>
                </a:solidFill>
              </a:rPr>
              <a:t>RE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presentational </a:t>
            </a:r>
            <a:r>
              <a:rPr lang="en-US" sz="1700" b="1" dirty="0">
                <a:solidFill>
                  <a:srgbClr val="54A021"/>
                </a:solidFill>
              </a:rPr>
              <a:t>S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tate </a:t>
            </a:r>
            <a:r>
              <a:rPr lang="en-US" sz="1700" dirty="0">
                <a:solidFill>
                  <a:srgbClr val="54A021"/>
                </a:solidFill>
              </a:rPr>
              <a:t>T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ransfer </a:t>
            </a:r>
            <a:endParaRPr lang="en-US" sz="17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90C226"/>
              </a:buClr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REST API’s return data in JSON format (JSON = Java Script Object Notation ) </a:t>
            </a:r>
            <a:endParaRPr lang="en-US" sz="1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1700" dirty="0" smtClean="0">
                <a:solidFill>
                  <a:schemeClr val="accent2"/>
                </a:solidFill>
              </a:rPr>
              <a:t>REST</a:t>
            </a:r>
            <a:r>
              <a:rPr lang="en-US" sz="1700" dirty="0" smtClean="0">
                <a:solidFill>
                  <a:prstClr val="black"/>
                </a:solidFill>
              </a:rPr>
              <a:t> = </a:t>
            </a:r>
            <a:r>
              <a:rPr lang="en-US" sz="1700" dirty="0" smtClean="0">
                <a:solidFill>
                  <a:prstClr val="black"/>
                </a:solidFill>
              </a:rPr>
              <a:t>data requests and responses are </a:t>
            </a:r>
            <a:r>
              <a:rPr lang="en-US" sz="1700" b="1" dirty="0" smtClean="0">
                <a:solidFill>
                  <a:prstClr val="black"/>
                </a:solidFill>
              </a:rPr>
              <a:t>stateless</a:t>
            </a:r>
            <a:r>
              <a:rPr lang="en-US" sz="1700" dirty="0" smtClean="0">
                <a:solidFill>
                  <a:prstClr val="black"/>
                </a:solidFill>
              </a:rPr>
              <a:t> in a (RESTful</a:t>
            </a:r>
            <a:r>
              <a:rPr lang="en-US" sz="1700" dirty="0">
                <a:solidFill>
                  <a:prstClr val="black"/>
                </a:solidFill>
              </a:rPr>
              <a:t>) </a:t>
            </a:r>
            <a:r>
              <a:rPr lang="en-US" sz="1700" dirty="0" smtClean="0">
                <a:solidFill>
                  <a:prstClr val="black"/>
                </a:solidFill>
              </a:rPr>
              <a:t>way </a:t>
            </a:r>
            <a:endParaRPr lang="en-US" sz="1700" dirty="0" smtClean="0">
              <a:solidFill>
                <a:prstClr val="black"/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REST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clients send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requests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 data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resource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to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 server: </a:t>
            </a:r>
          </a:p>
          <a:p>
            <a:pPr lvl="1">
              <a:buClr>
                <a:srgbClr val="90C226"/>
              </a:buClr>
            </a:pPr>
            <a:r>
              <a:rPr 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ie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REST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client sends a </a:t>
            </a:r>
            <a:r>
              <a:rPr lang="en-US" sz="1500" dirty="0">
                <a:solidFill>
                  <a:srgbClr val="54A021"/>
                </a:solidFill>
              </a:rPr>
              <a:t>GET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request to fetch 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en-US" sz="1500" dirty="0" smtClean="0">
                <a:solidFill>
                  <a:srgbClr val="54A021"/>
                </a:solidFill>
              </a:rPr>
              <a:t>USER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resource 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from the Data Server</a:t>
            </a:r>
          </a:p>
          <a:p>
            <a:pPr lvl="1">
              <a:buClr>
                <a:srgbClr val="90C226"/>
              </a:buClr>
            </a:pPr>
            <a:endParaRPr lang="en-US" sz="17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>
              <a:buClr>
                <a:srgbClr val="90C226"/>
              </a:buClr>
            </a:pPr>
            <a:endParaRPr lang="en-US" sz="1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90C226"/>
              </a:buClr>
            </a:pPr>
            <a:r>
              <a:rPr lang="en-US" sz="1700" dirty="0">
                <a:solidFill>
                  <a:schemeClr val="accent2"/>
                </a:solidFill>
              </a:rPr>
              <a:t>SOAP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= Simple Object Access Protocol </a:t>
            </a:r>
            <a:endParaRPr lang="en-US" sz="17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Clr>
                <a:srgbClr val="90C226"/>
              </a:buClr>
            </a:pP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SOAP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API’s return data in XML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format ( XML = </a:t>
            </a:r>
            <a:r>
              <a:rPr lang="en-US" sz="17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eXtensible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Markup Language ) </a:t>
            </a:r>
            <a:endParaRPr lang="en-US" sz="1700" dirty="0">
              <a:solidFill>
                <a:prstClr val="black"/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SOAP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uses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a </a:t>
            </a:r>
            <a:r>
              <a:rPr lang="en-US" sz="17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stateful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Service </a:t>
            </a:r>
            <a:r>
              <a:rPr lang="en-US" sz="1700" dirty="0" smtClean="0">
                <a:solidFill>
                  <a:schemeClr val="accent2"/>
                </a:solidFill>
              </a:rPr>
              <a:t>Oriented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exchange model (not RESTful) </a:t>
            </a:r>
            <a:endParaRPr lang="en-US" sz="17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90C226"/>
              </a:buClr>
            </a:pP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SOAP </a:t>
            </a: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clients remotely connect to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 Service program running </a:t>
            </a:r>
            <a:r>
              <a:rPr lang="en-US" sz="17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on an App Server:</a:t>
            </a:r>
            <a:endParaRPr lang="en-US" sz="17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sz="15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ie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SOAP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 client connects to 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en-US" sz="1500" dirty="0" err="1" smtClean="0">
                <a:solidFill>
                  <a:srgbClr val="54A021"/>
                </a:solidFill>
              </a:rPr>
              <a:t>getUSER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service which is 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always running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on the </a:t>
            </a:r>
            <a:r>
              <a:rPr lang="en-US" sz="15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App Server</a:t>
            </a:r>
          </a:p>
          <a:p>
            <a:pPr lvl="1"/>
            <a:r>
              <a:rPr lang="en-US" sz="1400" b="1" dirty="0" smtClean="0"/>
              <a:t>NOTE</a:t>
            </a:r>
            <a:r>
              <a:rPr lang="en-US" sz="1400" b="1" dirty="0"/>
              <a:t>: </a:t>
            </a:r>
            <a:r>
              <a:rPr lang="en-US" sz="1400" b="1" dirty="0" smtClean="0"/>
              <a:t>Using </a:t>
            </a:r>
            <a:r>
              <a:rPr lang="en-US" sz="1400" b="1" dirty="0" smtClean="0"/>
              <a:t>the </a:t>
            </a:r>
            <a:r>
              <a:rPr lang="en-US" sz="1400" b="1" dirty="0"/>
              <a:t>SOAP API </a:t>
            </a:r>
            <a:r>
              <a:rPr lang="en-US" sz="1400" b="1" dirty="0" smtClean="0"/>
              <a:t>with</a:t>
            </a:r>
            <a:r>
              <a:rPr lang="en-US" sz="1400" b="1" dirty="0" smtClean="0"/>
              <a:t> </a:t>
            </a:r>
            <a:r>
              <a:rPr lang="en-US" sz="1400" b="1" dirty="0"/>
              <a:t>Blackboard is now </a:t>
            </a:r>
            <a:r>
              <a:rPr lang="en-US" sz="1400" b="1" dirty="0" smtClean="0"/>
              <a:t>discouraged/</a:t>
            </a:r>
            <a:r>
              <a:rPr lang="en-US" sz="1400" b="1" dirty="0" smtClean="0">
                <a:solidFill>
                  <a:schemeClr val="accent5"/>
                </a:solidFill>
              </a:rPr>
              <a:t>deprecated</a:t>
            </a:r>
            <a:r>
              <a:rPr lang="en-US" sz="1400" b="1" dirty="0" smtClean="0"/>
              <a:t>/unsupported</a:t>
            </a:r>
            <a:r>
              <a:rPr lang="en-US" sz="1400" dirty="0" smtClean="0"/>
              <a:t>: </a:t>
            </a: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accent5"/>
                </a:solidFill>
              </a:rPr>
              <a:t>https://</a:t>
            </a:r>
            <a:r>
              <a:rPr lang="en-US" sz="1400" dirty="0" smtClean="0">
                <a:solidFill>
                  <a:schemeClr val="accent5"/>
                </a:solidFill>
              </a:rPr>
              <a:t>community.blackboard.com/thread/3777-soap-web-service-end-of-life</a:t>
            </a:r>
            <a:endParaRPr lang="en-US" sz="1500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27" y="452929"/>
            <a:ext cx="2263919" cy="1135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3424959"/>
            <a:ext cx="193271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4380</TotalTime>
  <Words>2770</Words>
  <Application>Microsoft Office PowerPoint</Application>
  <PresentationFormat>Widescreen</PresentationFormat>
  <Paragraphs>288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Roboto</vt:lpstr>
      <vt:lpstr>Trebuchet MS</vt:lpstr>
      <vt:lpstr>Wingdings</vt:lpstr>
      <vt:lpstr>Wingdings 3</vt:lpstr>
      <vt:lpstr>Facet</vt:lpstr>
      <vt:lpstr>Automate the BORING Stuff</vt:lpstr>
      <vt:lpstr>Blackboard is Boring? : What do you mean</vt:lpstr>
      <vt:lpstr>Some Blackboard Admin can be Boring! </vt:lpstr>
      <vt:lpstr>What is an “API” ? </vt:lpstr>
      <vt:lpstr>What is an IPA ?</vt:lpstr>
      <vt:lpstr>What is an API?</vt:lpstr>
      <vt:lpstr>Web Servers serve HTML data to Web Browser Users Data Servers serve JSON data to API Client Applications   </vt:lpstr>
      <vt:lpstr>What Can I do with the Bb API?</vt:lpstr>
      <vt:lpstr>REST API vs SOAP API</vt:lpstr>
      <vt:lpstr>API programs use API ENDPOINTS: Endpoints tell client apps how to request Data Resources</vt:lpstr>
      <vt:lpstr>DEMO1:  Star Wars API</vt:lpstr>
      <vt:lpstr>BLACKBOARD API Client ACCESS SECURITY</vt:lpstr>
      <vt:lpstr>Bb API Dev portal: Register API client Apps</vt:lpstr>
      <vt:lpstr>Bb API client REGISTRATION on Bb DEVELOPER SITE</vt:lpstr>
      <vt:lpstr>Bb SYSTEM ADMIN can enable/disable API services</vt:lpstr>
      <vt:lpstr>Which Endpoints does the Blackboard API expose to API client programs?</vt:lpstr>
      <vt:lpstr>Blackboard REST API DOCUMENTATION</vt:lpstr>
      <vt:lpstr>The Dev site documents each Bb API Endpoint in great detail</vt:lpstr>
      <vt:lpstr>Bb provides examples of using CURL with the API</vt:lpstr>
      <vt:lpstr>DEMO2:  Bb API Data Access using CURL command</vt:lpstr>
      <vt:lpstr>CURL is not the BEST API client to use! </vt:lpstr>
      <vt:lpstr>Why PYTHON? </vt:lpstr>
      <vt:lpstr>Learning PYTHON: Fun :-) Beginner Books </vt:lpstr>
      <vt:lpstr>More Serious  PYTHON REFERENCE BOOKS that I Use</vt:lpstr>
      <vt:lpstr>bbapi-user API client script: Python Modules</vt:lpstr>
      <vt:lpstr>DEMO3:  Python STARWARS API client = 3 lines of code!</vt:lpstr>
      <vt:lpstr>Start with a simple API client that sends a data request to one specific Endpoint</vt:lpstr>
      <vt:lpstr>Adding new features to bbapi-user script</vt:lpstr>
      <vt:lpstr>Adding a ‘help menu’ to  bbapi-user: with the ARGPARSE module</vt:lpstr>
      <vt:lpstr>DEMO4:  bbapi-user API Client Script</vt:lpstr>
      <vt:lpstr>Creating new API client scripts:</vt:lpstr>
      <vt:lpstr>DEMO5:  bbapi-course &amp; bbapi-course-membership API Client Scripts</vt:lpstr>
      <vt:lpstr>The original ‘boring’ WCC Bb course copy process</vt:lpstr>
      <vt:lpstr>Automated Course Copies  @ WCC</vt:lpstr>
      <vt:lpstr>DEMO6:  AUTO COURSE COPY FROM XLSX FILE</vt:lpstr>
      <vt:lpstr>Beyond API calls – Using Python to access Website data and control Web browsers</vt:lpstr>
      <vt:lpstr>DEMO7:  Using Python SELENIUM module to Archive Courses by controlling a CHROME WEB BROWSER</vt:lpstr>
      <vt:lpstr>Make your BLACKBOARD Data ‘FLY’  using Python with the Bb API</vt:lpstr>
      <vt:lpstr>Enroll in a WCC Python class:  CPS 141 Introduction to Programming Using Python</vt:lpstr>
      <vt:lpstr>Just like Monty Python’s parrot, my presentation is DONE/DEAD/OVER/KAPUT!    Thanks for attending!</vt:lpstr>
      <vt:lpstr>Pythonic Programming Resources</vt:lpstr>
    </vt:vector>
  </TitlesOfParts>
  <Company>Washtenaw Community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the BORING STUFF</dc:title>
  <dc:creator>Lacerte,David</dc:creator>
  <cp:lastModifiedBy>Lacerte,David</cp:lastModifiedBy>
  <cp:revision>87</cp:revision>
  <cp:lastPrinted>2019-04-25T17:32:34Z</cp:lastPrinted>
  <dcterms:created xsi:type="dcterms:W3CDTF">2019-04-17T17:49:06Z</dcterms:created>
  <dcterms:modified xsi:type="dcterms:W3CDTF">2019-05-09T19:52:58Z</dcterms:modified>
</cp:coreProperties>
</file>